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4" r:id="rId2"/>
    <p:sldId id="256" r:id="rId3"/>
    <p:sldId id="265" r:id="rId4"/>
    <p:sldId id="258" r:id="rId5"/>
    <p:sldId id="259" r:id="rId6"/>
    <p:sldId id="266" r:id="rId7"/>
    <p:sldId id="260" r:id="rId8"/>
    <p:sldId id="267" r:id="rId9"/>
    <p:sldId id="271" r:id="rId10"/>
    <p:sldId id="272" r:id="rId11"/>
    <p:sldId id="261" r:id="rId12"/>
    <p:sldId id="262" r:id="rId13"/>
    <p:sldId id="273" r:id="rId14"/>
    <p:sldId id="268" r:id="rId15"/>
    <p:sldId id="269" r:id="rId16"/>
    <p:sldId id="263" r:id="rId17"/>
    <p:sldId id="270"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7A1535-50BD-3824-65A8-0565924F8CAA}" v="236" dt="2024-08-09T12:41:39.727"/>
    <p1510:client id="{AFEBD01E-1C6D-D543-C37B-534D4531CC48}" v="861" dt="2024-08-10T14:51:30.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0BDCFA6-7C43-4B95-88E4-73B656E82816}" type="datetimeFigureOut">
              <a:t>י"ז/אב/תשפ"ד</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3D26D605-4826-46EA-B3FB-1643C9332DCD}" type="slidenum">
              <a:t>‹#›</a:t>
            </a:fld>
            <a:endParaRPr lang="en-US"/>
          </a:p>
        </p:txBody>
      </p:sp>
    </p:spTree>
    <p:extLst>
      <p:ext uri="{BB962C8B-B14F-4D97-AF65-F5344CB8AC3E}">
        <p14:creationId xmlns:p14="http://schemas.microsoft.com/office/powerpoint/2010/main" val="1979709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100103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741007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729772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751865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973604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27616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48910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520583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0598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docs.google.com/document/d/1AwY9LVtrMJpIrz8a1R43zTYFWaXhiJdMyR5RHLrZA28/edit#heading=h.kfuf7um9ui21" TargetMode="External"/><Relationship Id="rId5" Type="http://schemas.openxmlformats.org/officeDocument/2006/relationships/hyperlink" Target="https://docs.google.com/document/d/1AZNBhYLAvWG-RN4dyfBV_WJrlum4h-IuyAphDIDg-ZQ/edit#heading=h.gwmpjoljvsb4"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157564" y="2829"/>
            <a:ext cx="2251984" cy="2119211"/>
            <a:chOff x="-648769" y="2358"/>
            <a:chExt cx="1876653" cy="1766008"/>
          </a:xfrm>
        </p:grpSpPr>
        <p:sp>
          <p:nvSpPr>
            <p:cNvPr id="45" name="Freeform: Shape 4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84635" y="7240399"/>
            <a:ext cx="774442" cy="77444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2123" y="6865329"/>
            <a:ext cx="2714358" cy="1364269"/>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n elephant with a graphic design&#10;&#10;Description automatically generated">
            <a:extLst>
              <a:ext uri="{FF2B5EF4-FFF2-40B4-BE49-F238E27FC236}">
                <a16:creationId xmlns:a16="http://schemas.microsoft.com/office/drawing/2014/main" id="{8D94B1D5-A96C-4122-C597-2F31982769DB}"/>
              </a:ext>
            </a:extLst>
          </p:cNvPr>
          <p:cNvPicPr>
            <a:picLocks noChangeAspect="1"/>
          </p:cNvPicPr>
          <p:nvPr/>
        </p:nvPicPr>
        <p:blipFill>
          <a:blip r:embed="rId2"/>
          <a:stretch>
            <a:fillRect/>
          </a:stretch>
        </p:blipFill>
        <p:spPr>
          <a:xfrm>
            <a:off x="5454707" y="772160"/>
            <a:ext cx="6747116" cy="6040491"/>
          </a:xfrm>
          <a:prstGeom prst="rect">
            <a:avLst/>
          </a:prstGeom>
        </p:spPr>
      </p:pic>
      <p:sp>
        <p:nvSpPr>
          <p:cNvPr id="4" name="Text 2">
            <a:extLst>
              <a:ext uri="{FF2B5EF4-FFF2-40B4-BE49-F238E27FC236}">
                <a16:creationId xmlns:a16="http://schemas.microsoft.com/office/drawing/2014/main" id="{76BF9C68-9C8C-C834-A6D5-09DFC001CEFE}"/>
              </a:ext>
            </a:extLst>
          </p:cNvPr>
          <p:cNvSpPr/>
          <p:nvPr/>
        </p:nvSpPr>
        <p:spPr>
          <a:xfrm>
            <a:off x="1610428" y="4681627"/>
            <a:ext cx="3852492" cy="2775811"/>
          </a:xfrm>
          <a:prstGeom prst="rect">
            <a:avLst/>
          </a:prstGeom>
          <a:noFill/>
          <a:ln/>
        </p:spPr>
        <p:txBody>
          <a:bodyPr wrap="square" lIns="91440" tIns="45720" rIns="91440" bIns="45720" rtlCol="0" anchor="t"/>
          <a:lstStyle/>
          <a:p>
            <a:pPr algn="r" defTabSz="822960">
              <a:spcAft>
                <a:spcPts val="600"/>
              </a:spcAft>
            </a:pPr>
            <a:r>
              <a:rPr lang="he-IL" b="1" kern="1200" dirty="0">
                <a:latin typeface="Arial"/>
                <a:ea typeface="+mn-ea"/>
                <a:cs typeface="Arial"/>
              </a:rPr>
              <a:t>מגישים:</a:t>
            </a:r>
            <a:endParaRPr lang="en-US" b="1" kern="1200">
              <a:latin typeface="Arial"/>
              <a:cs typeface="Arial"/>
            </a:endParaRPr>
          </a:p>
          <a:p>
            <a:pPr algn="r" defTabSz="822960">
              <a:spcAft>
                <a:spcPts val="600"/>
              </a:spcAft>
            </a:pPr>
            <a:r>
              <a:rPr lang="he-IL" b="1" kern="1200" err="1">
                <a:latin typeface="Arial"/>
                <a:ea typeface="+mn-ea"/>
                <a:cs typeface="Arial"/>
              </a:rPr>
              <a:t>עובייד</a:t>
            </a:r>
            <a:r>
              <a:rPr lang="en" b="1" kern="1200" dirty="0">
                <a:latin typeface="Arial"/>
                <a:ea typeface="+mn-ea"/>
                <a:cs typeface="Arial"/>
              </a:rPr>
              <a:t> </a:t>
            </a:r>
            <a:r>
              <a:rPr lang="he-IL" b="1" kern="1200" err="1">
                <a:latin typeface="Arial"/>
                <a:ea typeface="+mn-ea"/>
                <a:cs typeface="Arial"/>
              </a:rPr>
              <a:t>חדאד</a:t>
            </a:r>
            <a:r>
              <a:rPr lang="en" b="1" kern="1200" dirty="0">
                <a:latin typeface="Arial"/>
                <a:ea typeface="+mn-ea"/>
                <a:cs typeface="Arial"/>
              </a:rPr>
              <a:t> - 206989295</a:t>
            </a:r>
            <a:endParaRPr lang="en-US" b="1" kern="1200">
              <a:latin typeface="Arial"/>
              <a:cs typeface="Arial"/>
            </a:endParaRPr>
          </a:p>
          <a:p>
            <a:pPr algn="r" defTabSz="822960">
              <a:spcAft>
                <a:spcPts val="600"/>
              </a:spcAft>
            </a:pPr>
            <a:r>
              <a:rPr lang="he-IL" b="1" kern="1200" err="1">
                <a:latin typeface="Arial"/>
                <a:ea typeface="+mn-ea"/>
                <a:cs typeface="Arial"/>
              </a:rPr>
              <a:t>מוראד</a:t>
            </a:r>
            <a:r>
              <a:rPr lang="he-IL" b="1" kern="1200" dirty="0">
                <a:latin typeface="Arial"/>
                <a:ea typeface="+mn-ea"/>
                <a:cs typeface="Arial"/>
              </a:rPr>
              <a:t> </a:t>
            </a:r>
            <a:r>
              <a:rPr lang="he-IL" b="1" kern="1200" err="1">
                <a:latin typeface="Arial"/>
                <a:ea typeface="+mn-ea"/>
                <a:cs typeface="Arial"/>
              </a:rPr>
              <a:t>עסאקלה</a:t>
            </a:r>
            <a:r>
              <a:rPr lang="he-IL" b="1" kern="1200" dirty="0">
                <a:latin typeface="Arial"/>
                <a:ea typeface="+mn-ea"/>
                <a:cs typeface="Arial"/>
              </a:rPr>
              <a:t> - 315688069</a:t>
            </a:r>
            <a:endParaRPr lang="en-US" b="1" kern="1200">
              <a:latin typeface="Arial"/>
              <a:cs typeface="Arial"/>
            </a:endParaRPr>
          </a:p>
          <a:p>
            <a:pPr algn="r" defTabSz="822960">
              <a:spcAft>
                <a:spcPts val="600"/>
              </a:spcAft>
            </a:pPr>
            <a:r>
              <a:rPr lang="he-IL" b="1" kern="1200" dirty="0">
                <a:latin typeface="Arial"/>
                <a:ea typeface="+mn-ea"/>
                <a:cs typeface="Arial"/>
              </a:rPr>
              <a:t>שאדי </a:t>
            </a:r>
            <a:r>
              <a:rPr lang="he-IL" b="1" kern="1200" err="1">
                <a:latin typeface="Arial"/>
                <a:ea typeface="+mn-ea"/>
                <a:cs typeface="Arial"/>
              </a:rPr>
              <a:t>אבוריש</a:t>
            </a:r>
            <a:r>
              <a:rPr lang="he-IL" b="1" kern="1200" dirty="0">
                <a:latin typeface="Arial"/>
                <a:ea typeface="+mn-ea"/>
                <a:cs typeface="Arial"/>
              </a:rPr>
              <a:t> - 208658898</a:t>
            </a:r>
            <a:endParaRPr lang="en-US" b="1" kern="1200">
              <a:latin typeface="Arial"/>
              <a:cs typeface="Arial"/>
            </a:endParaRPr>
          </a:p>
          <a:p>
            <a:pPr algn="r" defTabSz="822960">
              <a:spcAft>
                <a:spcPts val="600"/>
              </a:spcAft>
            </a:pPr>
            <a:r>
              <a:rPr lang="he-IL" b="1" kern="1200" err="1">
                <a:latin typeface="Arial"/>
                <a:ea typeface="+mn-ea"/>
                <a:cs typeface="Arial"/>
              </a:rPr>
              <a:t>אניל</a:t>
            </a:r>
            <a:r>
              <a:rPr lang="he-IL" b="1" kern="1200" dirty="0">
                <a:latin typeface="Arial"/>
                <a:ea typeface="+mn-ea"/>
                <a:cs typeface="Arial"/>
              </a:rPr>
              <a:t> סלאמה - 316198522</a:t>
            </a:r>
            <a:endParaRPr lang="en-US" b="1" kern="1200">
              <a:latin typeface="Arial"/>
              <a:cs typeface="Arial"/>
            </a:endParaRPr>
          </a:p>
          <a:p>
            <a:pPr algn="r" defTabSz="822960">
              <a:spcAft>
                <a:spcPts val="600"/>
              </a:spcAft>
            </a:pPr>
            <a:r>
              <a:rPr lang="he-IL" b="1" kern="1200" dirty="0">
                <a:latin typeface="Arial"/>
                <a:ea typeface="+mn-ea"/>
                <a:cs typeface="Arial"/>
              </a:rPr>
              <a:t>ראיד </a:t>
            </a:r>
            <a:r>
              <a:rPr lang="he-IL" b="1" kern="1200" err="1">
                <a:latin typeface="Arial"/>
                <a:ea typeface="+mn-ea"/>
                <a:cs typeface="Arial"/>
              </a:rPr>
              <a:t>חדאד</a:t>
            </a:r>
            <a:r>
              <a:rPr lang="en" b="1" kern="1200" dirty="0">
                <a:latin typeface="Arial"/>
                <a:ea typeface="+mn-ea"/>
                <a:cs typeface="Arial"/>
              </a:rPr>
              <a:t> - 207075383</a:t>
            </a:r>
            <a:endParaRPr lang="en-US" b="1" kern="1200">
              <a:latin typeface="Arial"/>
              <a:cs typeface="Arial"/>
            </a:endParaRPr>
          </a:p>
          <a:p>
            <a:pPr marL="0" indent="0">
              <a:lnSpc>
                <a:spcPts val="3110"/>
              </a:lnSpc>
              <a:spcAft>
                <a:spcPts val="600"/>
              </a:spcAft>
              <a:buNone/>
            </a:pPr>
            <a:endParaRPr lang="en-US" sz="2800" b="1" dirty="0">
              <a:latin typeface="PT Sans"/>
            </a:endParaRPr>
          </a:p>
        </p:txBody>
      </p:sp>
      <p:sp>
        <p:nvSpPr>
          <p:cNvPr id="51" name="Text 1">
            <a:extLst>
              <a:ext uri="{FF2B5EF4-FFF2-40B4-BE49-F238E27FC236}">
                <a16:creationId xmlns:a16="http://schemas.microsoft.com/office/drawing/2014/main" id="{6CC5B862-6F3C-BC7E-B3CE-0E5986B6E2BC}"/>
              </a:ext>
            </a:extLst>
          </p:cNvPr>
          <p:cNvSpPr/>
          <p:nvPr/>
        </p:nvSpPr>
        <p:spPr>
          <a:xfrm>
            <a:off x="379146" y="499499"/>
            <a:ext cx="4678298" cy="738075"/>
          </a:xfrm>
          <a:prstGeom prst="rect">
            <a:avLst/>
          </a:prstGeom>
          <a:noFill/>
          <a:ln/>
        </p:spPr>
        <p:txBody>
          <a:bodyPr wrap="none" lIns="91440" tIns="45720" rIns="91440" bIns="45720" rtlCol="0" anchor="t"/>
          <a:lstStyle/>
          <a:p>
            <a:pPr>
              <a:lnSpc>
                <a:spcPts val="5718"/>
              </a:lnSpc>
            </a:pPr>
            <a:r>
              <a:rPr lang="en-US" sz="4550" b="1" dirty="0">
                <a:latin typeface="Nunito"/>
              </a:rPr>
              <a:t>Elephant Group</a:t>
            </a:r>
            <a:endParaRPr lang="en-US" dirty="0">
              <a:cs typeface="Calibri"/>
            </a:endParaRPr>
          </a:p>
        </p:txBody>
      </p:sp>
    </p:spTree>
    <p:extLst>
      <p:ext uri="{BB962C8B-B14F-4D97-AF65-F5344CB8AC3E}">
        <p14:creationId xmlns:p14="http://schemas.microsoft.com/office/powerpoint/2010/main" val="3405242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7" name="Picture 6" descr="A screenshot of a chat&#10;&#10;Description automatically generated">
            <a:extLst>
              <a:ext uri="{FF2B5EF4-FFF2-40B4-BE49-F238E27FC236}">
                <a16:creationId xmlns:a16="http://schemas.microsoft.com/office/drawing/2014/main" id="{E1447490-2675-6C61-6CA6-CCFCDA0EF503}"/>
              </a:ext>
            </a:extLst>
          </p:cNvPr>
          <p:cNvPicPr>
            <a:picLocks noChangeAspect="1"/>
          </p:cNvPicPr>
          <p:nvPr/>
        </p:nvPicPr>
        <p:blipFill>
          <a:blip r:embed="rId5"/>
          <a:stretch>
            <a:fillRect/>
          </a:stretch>
        </p:blipFill>
        <p:spPr>
          <a:xfrm>
            <a:off x="7906838" y="1257311"/>
            <a:ext cx="6720608" cy="3541900"/>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A514CF55-CA27-FB46-3C26-0E79F19232CD}"/>
              </a:ext>
            </a:extLst>
          </p:cNvPr>
          <p:cNvPicPr>
            <a:picLocks noChangeAspect="1"/>
          </p:cNvPicPr>
          <p:nvPr/>
        </p:nvPicPr>
        <p:blipFill>
          <a:blip r:embed="rId6"/>
          <a:stretch>
            <a:fillRect/>
          </a:stretch>
        </p:blipFill>
        <p:spPr>
          <a:xfrm>
            <a:off x="5489909" y="4895099"/>
            <a:ext cx="7260055" cy="3336258"/>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62FBB187-34B9-00E9-606D-09322F5580E6}"/>
              </a:ext>
            </a:extLst>
          </p:cNvPr>
          <p:cNvPicPr>
            <a:picLocks noChangeAspect="1"/>
          </p:cNvPicPr>
          <p:nvPr/>
        </p:nvPicPr>
        <p:blipFill>
          <a:blip r:embed="rId7"/>
          <a:stretch>
            <a:fillRect/>
          </a:stretch>
        </p:blipFill>
        <p:spPr>
          <a:xfrm>
            <a:off x="5483392" y="306805"/>
            <a:ext cx="6214310" cy="685800"/>
          </a:xfrm>
          <a:prstGeom prst="rect">
            <a:avLst/>
          </a:prstGeom>
        </p:spPr>
      </p:pic>
    </p:spTree>
    <p:extLst>
      <p:ext uri="{BB962C8B-B14F-4D97-AF65-F5344CB8AC3E}">
        <p14:creationId xmlns:p14="http://schemas.microsoft.com/office/powerpoint/2010/main" val="1031868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30195"/>
          </a:xfrm>
          <a:prstGeom prst="rect">
            <a:avLst/>
          </a:prstGeom>
        </p:spPr>
      </p:pic>
      <p:sp>
        <p:nvSpPr>
          <p:cNvPr id="5" name="Text 1"/>
          <p:cNvSpPr/>
          <p:nvPr/>
        </p:nvSpPr>
        <p:spPr>
          <a:xfrm>
            <a:off x="763072" y="599480"/>
            <a:ext cx="7617857" cy="1282541"/>
          </a:xfrm>
          <a:prstGeom prst="rect">
            <a:avLst/>
          </a:prstGeom>
          <a:noFill/>
          <a:ln/>
        </p:spPr>
        <p:txBody>
          <a:bodyPr wrap="square" lIns="91440" tIns="45720" rIns="91440" bIns="45720" rtlCol="0" anchor="t"/>
          <a:lstStyle/>
          <a:p>
            <a:pPr>
              <a:lnSpc>
                <a:spcPts val="5049"/>
              </a:lnSpc>
            </a:pPr>
            <a:r>
              <a:rPr lang="en-US" sz="4000" b="1" dirty="0">
                <a:solidFill>
                  <a:srgbClr val="FFFFFF"/>
                </a:solidFill>
                <a:latin typeface="Nunito"/>
              </a:rPr>
              <a:t>Use Case:</a:t>
            </a:r>
            <a:endParaRPr lang="en-US" dirty="0"/>
          </a:p>
        </p:txBody>
      </p:sp>
      <p:pic>
        <p:nvPicPr>
          <p:cNvPr id="7" name="תמונה 6">
            <a:extLst>
              <a:ext uri="{FF2B5EF4-FFF2-40B4-BE49-F238E27FC236}">
                <a16:creationId xmlns:a16="http://schemas.microsoft.com/office/drawing/2014/main" id="{2E088E29-8FCE-454F-9390-56B8BA4414EC}"/>
              </a:ext>
            </a:extLst>
          </p:cNvPr>
          <p:cNvPicPr>
            <a:picLocks noChangeAspect="1"/>
          </p:cNvPicPr>
          <p:nvPr/>
        </p:nvPicPr>
        <p:blipFill>
          <a:blip r:embed="rId5"/>
          <a:stretch>
            <a:fillRect/>
          </a:stretch>
        </p:blipFill>
        <p:spPr>
          <a:xfrm>
            <a:off x="0" y="2220686"/>
            <a:ext cx="9144000" cy="60089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22" name="Picture 21" descr="A screenshot of a computer screen&#10;&#10;Description automatically generated">
            <a:extLst>
              <a:ext uri="{FF2B5EF4-FFF2-40B4-BE49-F238E27FC236}">
                <a16:creationId xmlns:a16="http://schemas.microsoft.com/office/drawing/2014/main" id="{93289DE6-65DA-FD87-E7D5-9C135C270567}"/>
              </a:ext>
            </a:extLst>
          </p:cNvPr>
          <p:cNvPicPr>
            <a:picLocks noChangeAspect="1"/>
          </p:cNvPicPr>
          <p:nvPr/>
        </p:nvPicPr>
        <p:blipFill>
          <a:blip r:embed="rId5"/>
          <a:stretch>
            <a:fillRect/>
          </a:stretch>
        </p:blipFill>
        <p:spPr>
          <a:xfrm>
            <a:off x="349629" y="1329520"/>
            <a:ext cx="2019300" cy="3181350"/>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9E90B20E-7EF2-2734-C1F5-62914E9C9641}"/>
              </a:ext>
            </a:extLst>
          </p:cNvPr>
          <p:cNvPicPr>
            <a:picLocks noChangeAspect="1"/>
          </p:cNvPicPr>
          <p:nvPr/>
        </p:nvPicPr>
        <p:blipFill>
          <a:blip r:embed="rId6"/>
          <a:stretch>
            <a:fillRect/>
          </a:stretch>
        </p:blipFill>
        <p:spPr>
          <a:xfrm>
            <a:off x="4206171" y="1333651"/>
            <a:ext cx="1457325" cy="4781550"/>
          </a:xfrm>
          <a:prstGeom prst="rect">
            <a:avLst/>
          </a:prstGeom>
        </p:spPr>
      </p:pic>
      <p:pic>
        <p:nvPicPr>
          <p:cNvPr id="24" name="Picture 23" descr="A blue and red rectangular box with text&#10;&#10;Description automatically generated">
            <a:extLst>
              <a:ext uri="{FF2B5EF4-FFF2-40B4-BE49-F238E27FC236}">
                <a16:creationId xmlns:a16="http://schemas.microsoft.com/office/drawing/2014/main" id="{CE551CBE-1AD5-CE5C-C7F2-3FA9E8058887}"/>
              </a:ext>
            </a:extLst>
          </p:cNvPr>
          <p:cNvPicPr>
            <a:picLocks noChangeAspect="1"/>
          </p:cNvPicPr>
          <p:nvPr/>
        </p:nvPicPr>
        <p:blipFill>
          <a:blip r:embed="rId7"/>
          <a:stretch>
            <a:fillRect/>
          </a:stretch>
        </p:blipFill>
        <p:spPr>
          <a:xfrm>
            <a:off x="7320833" y="1871859"/>
            <a:ext cx="1362075" cy="1047750"/>
          </a:xfrm>
          <a:prstGeom prst="rect">
            <a:avLst/>
          </a:prstGeom>
        </p:spPr>
      </p:pic>
      <p:cxnSp>
        <p:nvCxnSpPr>
          <p:cNvPr id="29" name="Straight Arrow Connector 28">
            <a:extLst>
              <a:ext uri="{FF2B5EF4-FFF2-40B4-BE49-F238E27FC236}">
                <a16:creationId xmlns:a16="http://schemas.microsoft.com/office/drawing/2014/main" id="{BF4C8F84-4EBB-B58C-FDC6-5755339C6B5F}"/>
              </a:ext>
            </a:extLst>
          </p:cNvPr>
          <p:cNvCxnSpPr/>
          <p:nvPr/>
        </p:nvCxnSpPr>
        <p:spPr>
          <a:xfrm>
            <a:off x="2368717" y="2549191"/>
            <a:ext cx="18408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96FFEC-409E-08CA-282B-FB8E3C529464}"/>
              </a:ext>
            </a:extLst>
          </p:cNvPr>
          <p:cNvCxnSpPr/>
          <p:nvPr/>
        </p:nvCxnSpPr>
        <p:spPr>
          <a:xfrm flipV="1">
            <a:off x="5651833" y="2042360"/>
            <a:ext cx="1660358" cy="2406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 1">
            <a:extLst>
              <a:ext uri="{FF2B5EF4-FFF2-40B4-BE49-F238E27FC236}">
                <a16:creationId xmlns:a16="http://schemas.microsoft.com/office/drawing/2014/main" id="{BD1C40CC-0E5B-5E5C-8EE0-56EC89E67DF7}"/>
              </a:ext>
            </a:extLst>
          </p:cNvPr>
          <p:cNvSpPr/>
          <p:nvPr/>
        </p:nvSpPr>
        <p:spPr>
          <a:xfrm>
            <a:off x="471174" y="151605"/>
            <a:ext cx="7912894" cy="1034653"/>
          </a:xfrm>
          <a:prstGeom prst="rect">
            <a:avLst/>
          </a:prstGeom>
          <a:noFill/>
          <a:ln/>
        </p:spPr>
        <p:txBody>
          <a:bodyPr wrap="square" lIns="91440" tIns="45720" rIns="91440" bIns="45720" rtlCol="0" anchor="t"/>
          <a:lstStyle/>
          <a:p>
            <a:pPr marL="0" indent="0" algn="ctr">
              <a:lnSpc>
                <a:spcPts val="4072"/>
              </a:lnSpc>
              <a:buNone/>
            </a:pPr>
            <a:r>
              <a:rPr lang="en-US" sz="4000" b="1" dirty="0">
                <a:solidFill>
                  <a:srgbClr val="FFFFFF"/>
                </a:solidFill>
                <a:ea typeface="+mn-lt"/>
                <a:cs typeface="+mn-lt"/>
              </a:rPr>
              <a:t>Architecture</a:t>
            </a:r>
            <a:endParaRPr lang="en-US" sz="4000" b="1" dirty="0">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4221" y="0"/>
            <a:ext cx="14630400" cy="8229600"/>
          </a:xfrm>
          <a:prstGeom prst="rect">
            <a:avLst/>
          </a:prstGeom>
          <a:solidFill>
            <a:srgbClr val="00002E">
              <a:alpha val="75000"/>
            </a:srgbClr>
          </a:solidFill>
          <a:ln/>
        </p:spPr>
      </p:sp>
      <p:pic>
        <p:nvPicPr>
          <p:cNvPr id="4" name="Picture 3" descr="A white and blue rectangular table with black text&#10;&#10;Description automatically generated">
            <a:extLst>
              <a:ext uri="{FF2B5EF4-FFF2-40B4-BE49-F238E27FC236}">
                <a16:creationId xmlns:a16="http://schemas.microsoft.com/office/drawing/2014/main" id="{FCCE4218-A0FB-E954-9197-6AA9AD3A7BD4}"/>
              </a:ext>
            </a:extLst>
          </p:cNvPr>
          <p:cNvPicPr>
            <a:picLocks noChangeAspect="1"/>
          </p:cNvPicPr>
          <p:nvPr/>
        </p:nvPicPr>
        <p:blipFill>
          <a:blip r:embed="rId4"/>
          <a:stretch>
            <a:fillRect/>
          </a:stretch>
        </p:blipFill>
        <p:spPr>
          <a:xfrm>
            <a:off x="3652837" y="1541546"/>
            <a:ext cx="7144250" cy="6686550"/>
          </a:xfrm>
          <a:prstGeom prst="rect">
            <a:avLst/>
          </a:prstGeom>
        </p:spPr>
      </p:pic>
      <p:sp>
        <p:nvSpPr>
          <p:cNvPr id="6" name="TextBox 5">
            <a:extLst>
              <a:ext uri="{FF2B5EF4-FFF2-40B4-BE49-F238E27FC236}">
                <a16:creationId xmlns:a16="http://schemas.microsoft.com/office/drawing/2014/main" id="{4D8BDE69-4B4B-2450-9043-FD907D9DD4A1}"/>
              </a:ext>
            </a:extLst>
          </p:cNvPr>
          <p:cNvSpPr txBox="1"/>
          <p:nvPr/>
        </p:nvSpPr>
        <p:spPr>
          <a:xfrm>
            <a:off x="3886199" y="433137"/>
            <a:ext cx="6100010"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he-IL" sz="2300" baseline="0">
                <a:solidFill>
                  <a:schemeClr val="bg1"/>
                </a:solidFill>
                <a:latin typeface="Aharoni"/>
                <a:cs typeface="Arial"/>
              </a:rPr>
              <a:t>ביקורת עמיתינו לקורס</a:t>
            </a:r>
            <a:r>
              <a:rPr lang="he-IL" sz="2300">
                <a:solidFill>
                  <a:schemeClr val="bg1"/>
                </a:solidFill>
                <a:latin typeface="Aharoni"/>
                <a:ea typeface="Aharoni"/>
                <a:cs typeface="Aharoni"/>
              </a:rPr>
              <a:t>​</a:t>
            </a:r>
            <a:endParaRPr lang="en-US">
              <a:solidFill>
                <a:schemeClr val="bg1"/>
              </a:solidFill>
              <a:cs typeface="Calibri" panose="020F0502020204030204"/>
            </a:endParaRPr>
          </a:p>
        </p:txBody>
      </p:sp>
    </p:spTree>
    <p:extLst>
      <p:ext uri="{BB962C8B-B14F-4D97-AF65-F5344CB8AC3E}">
        <p14:creationId xmlns:p14="http://schemas.microsoft.com/office/powerpoint/2010/main" val="3921765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6253"/>
            <a:ext cx="14630400" cy="8229600"/>
          </a:xfrm>
          <a:prstGeom prst="rect">
            <a:avLst/>
          </a:prstGeom>
          <a:solidFill>
            <a:srgbClr val="00002E">
              <a:alpha val="75000"/>
            </a:srgbClr>
          </a:solidFill>
          <a:ln/>
        </p:spPr>
      </p:sp>
      <p:pic>
        <p:nvPicPr>
          <p:cNvPr id="6" name="Picture 5" descr="A black and white text&#10;&#10;Description automatically generated">
            <a:extLst>
              <a:ext uri="{FF2B5EF4-FFF2-40B4-BE49-F238E27FC236}">
                <a16:creationId xmlns:a16="http://schemas.microsoft.com/office/drawing/2014/main" id="{517000C3-B190-0774-19C8-5B3309766CD5}"/>
              </a:ext>
            </a:extLst>
          </p:cNvPr>
          <p:cNvPicPr>
            <a:picLocks noChangeAspect="1"/>
          </p:cNvPicPr>
          <p:nvPr/>
        </p:nvPicPr>
        <p:blipFill>
          <a:blip r:embed="rId4"/>
          <a:stretch>
            <a:fillRect/>
          </a:stretch>
        </p:blipFill>
        <p:spPr>
          <a:xfrm>
            <a:off x="7702468" y="1066300"/>
            <a:ext cx="6612856" cy="646697"/>
          </a:xfrm>
          <a:prstGeom prst="rect">
            <a:avLst/>
          </a:prstGeom>
        </p:spPr>
      </p:pic>
      <p:pic>
        <p:nvPicPr>
          <p:cNvPr id="7" name="Picture 6" descr="A black and blue text&#10;&#10;Description automatically generated">
            <a:extLst>
              <a:ext uri="{FF2B5EF4-FFF2-40B4-BE49-F238E27FC236}">
                <a16:creationId xmlns:a16="http://schemas.microsoft.com/office/drawing/2014/main" id="{3664DFE9-4C6D-6131-0243-2A765ECCFE09}"/>
              </a:ext>
            </a:extLst>
          </p:cNvPr>
          <p:cNvPicPr>
            <a:picLocks noChangeAspect="1"/>
          </p:cNvPicPr>
          <p:nvPr/>
        </p:nvPicPr>
        <p:blipFill>
          <a:blip r:embed="rId5"/>
          <a:stretch>
            <a:fillRect/>
          </a:stretch>
        </p:blipFill>
        <p:spPr>
          <a:xfrm>
            <a:off x="347911" y="1867650"/>
            <a:ext cx="6619374" cy="704350"/>
          </a:xfrm>
          <a:prstGeom prst="rect">
            <a:avLst/>
          </a:prstGeom>
        </p:spPr>
      </p:pic>
      <p:pic>
        <p:nvPicPr>
          <p:cNvPr id="8" name="Picture 7" descr="A black and blue text&#10;&#10;Description automatically generated">
            <a:extLst>
              <a:ext uri="{FF2B5EF4-FFF2-40B4-BE49-F238E27FC236}">
                <a16:creationId xmlns:a16="http://schemas.microsoft.com/office/drawing/2014/main" id="{57EC16EC-D30B-D00E-6BA2-0A571D15CD5D}"/>
              </a:ext>
            </a:extLst>
          </p:cNvPr>
          <p:cNvPicPr>
            <a:picLocks noChangeAspect="1"/>
          </p:cNvPicPr>
          <p:nvPr/>
        </p:nvPicPr>
        <p:blipFill>
          <a:blip r:embed="rId6"/>
          <a:stretch>
            <a:fillRect/>
          </a:stretch>
        </p:blipFill>
        <p:spPr>
          <a:xfrm>
            <a:off x="7705476" y="2765007"/>
            <a:ext cx="6606839" cy="594060"/>
          </a:xfrm>
          <a:prstGeom prst="rect">
            <a:avLst/>
          </a:prstGeom>
        </p:spPr>
      </p:pic>
      <p:pic>
        <p:nvPicPr>
          <p:cNvPr id="9" name="Picture 8">
            <a:extLst>
              <a:ext uri="{FF2B5EF4-FFF2-40B4-BE49-F238E27FC236}">
                <a16:creationId xmlns:a16="http://schemas.microsoft.com/office/drawing/2014/main" id="{996FE4B3-C357-0886-B2E5-E0F2116AF8AA}"/>
              </a:ext>
            </a:extLst>
          </p:cNvPr>
          <p:cNvPicPr>
            <a:picLocks noChangeAspect="1"/>
          </p:cNvPicPr>
          <p:nvPr/>
        </p:nvPicPr>
        <p:blipFill>
          <a:blip r:embed="rId7"/>
          <a:stretch>
            <a:fillRect/>
          </a:stretch>
        </p:blipFill>
        <p:spPr>
          <a:xfrm>
            <a:off x="348414" y="3611228"/>
            <a:ext cx="6618371" cy="598070"/>
          </a:xfrm>
          <a:prstGeom prst="rect">
            <a:avLst/>
          </a:prstGeom>
        </p:spPr>
      </p:pic>
      <p:pic>
        <p:nvPicPr>
          <p:cNvPr id="16" name="Picture 15" descr="A close up of a sign&#10;&#10;Description automatically generated">
            <a:extLst>
              <a:ext uri="{FF2B5EF4-FFF2-40B4-BE49-F238E27FC236}">
                <a16:creationId xmlns:a16="http://schemas.microsoft.com/office/drawing/2014/main" id="{B436BD2A-2B1B-C00B-853B-6A6C8A3D36B9}"/>
              </a:ext>
            </a:extLst>
          </p:cNvPr>
          <p:cNvPicPr>
            <a:picLocks noChangeAspect="1"/>
          </p:cNvPicPr>
          <p:nvPr/>
        </p:nvPicPr>
        <p:blipFill>
          <a:blip r:embed="rId8"/>
          <a:stretch>
            <a:fillRect/>
          </a:stretch>
        </p:blipFill>
        <p:spPr>
          <a:xfrm>
            <a:off x="350921" y="5053515"/>
            <a:ext cx="6613357" cy="673268"/>
          </a:xfrm>
          <a:prstGeom prst="rect">
            <a:avLst/>
          </a:prstGeom>
        </p:spPr>
      </p:pic>
      <p:pic>
        <p:nvPicPr>
          <p:cNvPr id="17" name="Picture 16">
            <a:extLst>
              <a:ext uri="{FF2B5EF4-FFF2-40B4-BE49-F238E27FC236}">
                <a16:creationId xmlns:a16="http://schemas.microsoft.com/office/drawing/2014/main" id="{CAC72D71-6DCD-F0A6-E5B3-FA2C4EB16A3F}"/>
              </a:ext>
            </a:extLst>
          </p:cNvPr>
          <p:cNvPicPr>
            <a:picLocks noChangeAspect="1"/>
          </p:cNvPicPr>
          <p:nvPr/>
        </p:nvPicPr>
        <p:blipFill>
          <a:blip r:embed="rId9"/>
          <a:stretch>
            <a:fillRect/>
          </a:stretch>
        </p:blipFill>
        <p:spPr>
          <a:xfrm>
            <a:off x="7704473" y="5589672"/>
            <a:ext cx="6608845" cy="599573"/>
          </a:xfrm>
          <a:prstGeom prst="rect">
            <a:avLst/>
          </a:prstGeom>
        </p:spPr>
      </p:pic>
      <p:pic>
        <p:nvPicPr>
          <p:cNvPr id="20" name="Picture 19" descr="A black and white text&#10;&#10;Description automatically generated">
            <a:extLst>
              <a:ext uri="{FF2B5EF4-FFF2-40B4-BE49-F238E27FC236}">
                <a16:creationId xmlns:a16="http://schemas.microsoft.com/office/drawing/2014/main" id="{F8412B23-C654-5272-B053-E537B0188DDF}"/>
              </a:ext>
            </a:extLst>
          </p:cNvPr>
          <p:cNvPicPr>
            <a:picLocks noChangeAspect="1"/>
          </p:cNvPicPr>
          <p:nvPr/>
        </p:nvPicPr>
        <p:blipFill>
          <a:blip r:embed="rId10"/>
          <a:stretch>
            <a:fillRect/>
          </a:stretch>
        </p:blipFill>
        <p:spPr>
          <a:xfrm>
            <a:off x="345908" y="6516857"/>
            <a:ext cx="6623384" cy="646196"/>
          </a:xfrm>
          <a:prstGeom prst="rect">
            <a:avLst/>
          </a:prstGeom>
        </p:spPr>
      </p:pic>
      <p:pic>
        <p:nvPicPr>
          <p:cNvPr id="21" name="Picture 20" descr="A black and blue text&#10;&#10;Description automatically generated">
            <a:extLst>
              <a:ext uri="{FF2B5EF4-FFF2-40B4-BE49-F238E27FC236}">
                <a16:creationId xmlns:a16="http://schemas.microsoft.com/office/drawing/2014/main" id="{9E7C0BAE-C783-9764-7060-D6E7C6F9CB0B}"/>
              </a:ext>
            </a:extLst>
          </p:cNvPr>
          <p:cNvPicPr>
            <a:picLocks noChangeAspect="1"/>
          </p:cNvPicPr>
          <p:nvPr/>
        </p:nvPicPr>
        <p:blipFill>
          <a:blip r:embed="rId11"/>
          <a:stretch>
            <a:fillRect/>
          </a:stretch>
        </p:blipFill>
        <p:spPr>
          <a:xfrm>
            <a:off x="7700712" y="7300913"/>
            <a:ext cx="6616366" cy="642185"/>
          </a:xfrm>
          <a:prstGeom prst="rect">
            <a:avLst/>
          </a:prstGeom>
        </p:spPr>
      </p:pic>
      <p:pic>
        <p:nvPicPr>
          <p:cNvPr id="22" name="Picture 21" descr="A black and blue text&#10;&#10;Description automatically generated">
            <a:extLst>
              <a:ext uri="{FF2B5EF4-FFF2-40B4-BE49-F238E27FC236}">
                <a16:creationId xmlns:a16="http://schemas.microsoft.com/office/drawing/2014/main" id="{89E0CD5C-CD85-E04B-A988-7217FC4ADE7F}"/>
              </a:ext>
            </a:extLst>
          </p:cNvPr>
          <p:cNvPicPr>
            <a:picLocks noChangeAspect="1"/>
          </p:cNvPicPr>
          <p:nvPr/>
        </p:nvPicPr>
        <p:blipFill>
          <a:blip r:embed="rId12"/>
          <a:stretch>
            <a:fillRect/>
          </a:stretch>
        </p:blipFill>
        <p:spPr>
          <a:xfrm>
            <a:off x="7788695" y="4208796"/>
            <a:ext cx="6608845" cy="642185"/>
          </a:xfrm>
          <a:prstGeom prst="rect">
            <a:avLst/>
          </a:prstGeom>
        </p:spPr>
      </p:pic>
      <p:sp>
        <p:nvSpPr>
          <p:cNvPr id="24" name="Text 1">
            <a:extLst>
              <a:ext uri="{FF2B5EF4-FFF2-40B4-BE49-F238E27FC236}">
                <a16:creationId xmlns:a16="http://schemas.microsoft.com/office/drawing/2014/main" id="{29647B14-2D80-0A83-C8FD-5721B481A000}"/>
              </a:ext>
            </a:extLst>
          </p:cNvPr>
          <p:cNvSpPr/>
          <p:nvPr/>
        </p:nvSpPr>
        <p:spPr>
          <a:xfrm>
            <a:off x="2988915" y="238533"/>
            <a:ext cx="7617857" cy="1282541"/>
          </a:xfrm>
          <a:prstGeom prst="rect">
            <a:avLst/>
          </a:prstGeom>
          <a:noFill/>
          <a:ln/>
        </p:spPr>
        <p:txBody>
          <a:bodyPr wrap="square" lIns="91440" tIns="45720" rIns="91440" bIns="45720" rtlCol="0" anchor="t"/>
          <a:lstStyle/>
          <a:p>
            <a:pPr algn="ctr">
              <a:lnSpc>
                <a:spcPts val="5049"/>
              </a:lnSpc>
            </a:pPr>
            <a:r>
              <a:rPr lang="he-IL" sz="3200" dirty="0">
                <a:solidFill>
                  <a:schemeClr val="bg1"/>
                </a:solidFill>
                <a:latin typeface="Arial"/>
                <a:cs typeface="Arial"/>
              </a:rPr>
              <a:t>דרישות לא פונקציונלית</a:t>
            </a:r>
            <a:endParaRPr lang="en-US"/>
          </a:p>
        </p:txBody>
      </p:sp>
    </p:spTree>
    <p:extLst>
      <p:ext uri="{BB962C8B-B14F-4D97-AF65-F5344CB8AC3E}">
        <p14:creationId xmlns:p14="http://schemas.microsoft.com/office/powerpoint/2010/main" val="2579613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4221" y="0"/>
            <a:ext cx="14630400" cy="8229600"/>
          </a:xfrm>
          <a:prstGeom prst="rect">
            <a:avLst/>
          </a:prstGeom>
          <a:solidFill>
            <a:srgbClr val="00002E">
              <a:alpha val="75000"/>
            </a:srgbClr>
          </a:solidFill>
          <a:ln/>
        </p:spPr>
      </p:sp>
      <p:sp>
        <p:nvSpPr>
          <p:cNvPr id="24" name="Text 1">
            <a:extLst>
              <a:ext uri="{FF2B5EF4-FFF2-40B4-BE49-F238E27FC236}">
                <a16:creationId xmlns:a16="http://schemas.microsoft.com/office/drawing/2014/main" id="{29647B14-2D80-0A83-C8FD-5721B481A000}"/>
              </a:ext>
            </a:extLst>
          </p:cNvPr>
          <p:cNvSpPr/>
          <p:nvPr/>
        </p:nvSpPr>
        <p:spPr>
          <a:xfrm>
            <a:off x="3277673" y="1634197"/>
            <a:ext cx="11167172" cy="4266371"/>
          </a:xfrm>
          <a:prstGeom prst="rect">
            <a:avLst/>
          </a:prstGeom>
          <a:noFill/>
          <a:ln/>
        </p:spPr>
        <p:txBody>
          <a:bodyPr wrap="square" lIns="91440" tIns="45720" rIns="91440" bIns="45720" rtlCol="0" anchor="t"/>
          <a:lstStyle/>
          <a:p>
            <a:pPr marL="285750" indent="-285750" algn="r" rtl="1">
              <a:buFont typeface="Arial"/>
              <a:buChar char="•"/>
            </a:pPr>
            <a:r>
              <a:rPr lang="he-IL" sz="1400" b="1" dirty="0">
                <a:solidFill>
                  <a:schemeClr val="bg1"/>
                </a:solidFill>
                <a:latin typeface="Arial"/>
                <a:cs typeface="Arial"/>
              </a:rPr>
              <a:t>תקופת מלחמה</a:t>
            </a:r>
            <a:r>
              <a:rPr lang="en-US" sz="1400" b="1" dirty="0">
                <a:solidFill>
                  <a:schemeClr val="bg1"/>
                </a:solidFill>
                <a:latin typeface="Arial"/>
                <a:cs typeface="Arial"/>
              </a:rPr>
              <a:t>:  </a:t>
            </a:r>
            <a:r>
              <a:rPr lang="he-IL" sz="1400" dirty="0">
                <a:solidFill>
                  <a:schemeClr val="bg1"/>
                </a:solidFill>
                <a:latin typeface="Arial"/>
                <a:cs typeface="Arial"/>
              </a:rPr>
              <a:t>המצב הביטחוני המתוח השפיע על יכולת הריכוז והפרודוקטיביות של חברי הקבוצה, כאשר חלקם אף נמצאים בקו העימות. המצב דרש התאמות וגישות עבודה גמישות על מנת לעמוד בלוחות הזמנים שהוגדרו מראש, תוך מתן תמיכה הדדית ושמירה על הבריאות הנפשית והפיזית של חברי הקבוצה</a:t>
            </a:r>
            <a:r>
              <a:rPr lang="en-US" sz="1400" dirty="0">
                <a:solidFill>
                  <a:schemeClr val="bg1"/>
                </a:solidFill>
                <a:latin typeface="Arial"/>
                <a:cs typeface="Arial"/>
              </a:rPr>
              <a:t>.</a:t>
            </a:r>
            <a:endParaRPr lang="he-IL" sz="1400" dirty="0">
              <a:solidFill>
                <a:schemeClr val="bg1"/>
              </a:solidFill>
              <a:latin typeface="Arial"/>
              <a:cs typeface="Arial"/>
            </a:endParaRPr>
          </a:p>
          <a:p>
            <a:pPr algn="r" rtl="1"/>
            <a:endParaRPr lang="he-IL" sz="1400" dirty="0">
              <a:solidFill>
                <a:schemeClr val="bg1"/>
              </a:solidFill>
              <a:latin typeface="Arial"/>
              <a:cs typeface="Arial"/>
            </a:endParaRPr>
          </a:p>
          <a:p>
            <a:pPr marL="285750" indent="-285750" algn="r" rtl="1">
              <a:buFont typeface="Arial"/>
              <a:buChar char="•"/>
            </a:pPr>
            <a:r>
              <a:rPr lang="he-IL" sz="1400" b="1" dirty="0">
                <a:solidFill>
                  <a:schemeClr val="bg1"/>
                </a:solidFill>
                <a:latin typeface="Arial"/>
                <a:cs typeface="Arial"/>
              </a:rPr>
              <a:t>חוסר ב</a:t>
            </a:r>
            <a:r>
              <a:rPr lang="en-US" sz="1400" b="1" dirty="0">
                <a:solidFill>
                  <a:schemeClr val="bg1"/>
                </a:solidFill>
                <a:latin typeface="Arial"/>
                <a:cs typeface="Arial"/>
              </a:rPr>
              <a:t> Debugger : </a:t>
            </a:r>
            <a:r>
              <a:rPr lang="he-IL" sz="1400" dirty="0">
                <a:solidFill>
                  <a:schemeClr val="bg1"/>
                </a:solidFill>
                <a:latin typeface="Arial"/>
                <a:cs typeface="Arial"/>
              </a:rPr>
              <a:t>היעדר אפשרות לשימוש ב</a:t>
            </a:r>
            <a:r>
              <a:rPr lang="en-US" sz="1400" dirty="0">
                <a:solidFill>
                  <a:schemeClr val="bg1"/>
                </a:solidFill>
                <a:latin typeface="Arial"/>
                <a:cs typeface="Arial"/>
              </a:rPr>
              <a:t>-Debugger </a:t>
            </a:r>
            <a:r>
              <a:rPr lang="he-IL" sz="1400" dirty="0">
                <a:solidFill>
                  <a:schemeClr val="bg1"/>
                </a:solidFill>
                <a:latin typeface="Arial"/>
                <a:cs typeface="Arial"/>
              </a:rPr>
              <a:t>בכלי העבודה</a:t>
            </a:r>
            <a:r>
              <a:rPr lang="en-US" sz="1400" dirty="0">
                <a:solidFill>
                  <a:schemeClr val="bg1"/>
                </a:solidFill>
                <a:latin typeface="Arial"/>
                <a:cs typeface="Arial"/>
              </a:rPr>
              <a:t> Google </a:t>
            </a:r>
            <a:r>
              <a:rPr lang="en-US" sz="1400" dirty="0" err="1">
                <a:solidFill>
                  <a:schemeClr val="bg1"/>
                </a:solidFill>
                <a:latin typeface="Arial"/>
                <a:cs typeface="Arial"/>
              </a:rPr>
              <a:t>Colab</a:t>
            </a:r>
            <a:r>
              <a:rPr lang="en-US" sz="1400" dirty="0">
                <a:solidFill>
                  <a:schemeClr val="bg1"/>
                </a:solidFill>
                <a:latin typeface="Arial"/>
                <a:cs typeface="Arial"/>
              </a:rPr>
              <a:t> </a:t>
            </a:r>
            <a:r>
              <a:rPr lang="he-IL" sz="1400" dirty="0">
                <a:solidFill>
                  <a:schemeClr val="bg1"/>
                </a:solidFill>
                <a:latin typeface="Arial"/>
                <a:cs typeface="Arial"/>
              </a:rPr>
              <a:t>הקשה על איתור בעיות ותקלות בקוד בזמן אמת, מה שחייב אותנו להשתמש בכלים ותוכנות חיצוניים או להיעזר בהדפסות רבות בקוד, מה שגזל זמן יקר</a:t>
            </a:r>
            <a:r>
              <a:rPr lang="en-US" sz="1400" dirty="0">
                <a:solidFill>
                  <a:schemeClr val="bg1"/>
                </a:solidFill>
                <a:latin typeface="Arial"/>
                <a:cs typeface="Arial"/>
              </a:rPr>
              <a:t>.</a:t>
            </a:r>
            <a:endParaRPr lang="he-IL" sz="1400" dirty="0">
              <a:solidFill>
                <a:schemeClr val="bg1"/>
              </a:solidFill>
              <a:latin typeface="Arial"/>
              <a:cs typeface="Arial"/>
            </a:endParaRPr>
          </a:p>
          <a:p>
            <a:pPr algn="r" rtl="1"/>
            <a:endParaRPr lang="he-IL" sz="1400" dirty="0">
              <a:solidFill>
                <a:schemeClr val="bg1"/>
              </a:solidFill>
              <a:latin typeface="Arial"/>
              <a:cs typeface="Arial"/>
            </a:endParaRPr>
          </a:p>
          <a:p>
            <a:pPr algn="r" rtl="1"/>
            <a:endParaRPr lang="he-IL" sz="1400" dirty="0">
              <a:solidFill>
                <a:schemeClr val="bg1"/>
              </a:solidFill>
              <a:latin typeface="Arial"/>
              <a:cs typeface="Arial"/>
            </a:endParaRPr>
          </a:p>
          <a:p>
            <a:pPr marL="285750" indent="-285750" algn="r" rtl="1">
              <a:buFont typeface="Arial"/>
              <a:buChar char="•"/>
            </a:pPr>
            <a:r>
              <a:rPr lang="he-IL" sz="1400" b="1" dirty="0">
                <a:solidFill>
                  <a:schemeClr val="bg1"/>
                </a:solidFill>
                <a:latin typeface="Arial"/>
                <a:cs typeface="Arial"/>
              </a:rPr>
              <a:t>ארגון זמן בין חברי הקבוצה</a:t>
            </a:r>
            <a:r>
              <a:rPr lang="en-US" sz="1400" b="1" dirty="0">
                <a:solidFill>
                  <a:schemeClr val="bg1"/>
                </a:solidFill>
                <a:latin typeface="Arial"/>
                <a:cs typeface="Arial"/>
              </a:rPr>
              <a:t>:  </a:t>
            </a:r>
            <a:r>
              <a:rPr lang="he-IL" sz="1400" dirty="0">
                <a:solidFill>
                  <a:schemeClr val="bg1"/>
                </a:solidFill>
                <a:latin typeface="Arial"/>
                <a:cs typeface="Arial"/>
              </a:rPr>
              <a:t>העבודה בקבוצה דרשה תיאום מדויק של זמן העבודה בין חברי הצוות, במיוחד לאור העובדה שכל אחד נמצא במקום אחר ובעל לוח זמנים שונה. תקופת המלחמה אף היא הוסיפה על הקושי בניהול הזמן, וכך נדרש מאיתנו לפתח אסטרטגיות חדשות לניהול משאבים וזמן עבודה משותפים בצורה מיטבית</a:t>
            </a:r>
            <a:r>
              <a:rPr lang="en-US" sz="1100" dirty="0">
                <a:solidFill>
                  <a:schemeClr val="bg1"/>
                </a:solidFill>
                <a:latin typeface="Arial"/>
                <a:cs typeface="Arial"/>
              </a:rPr>
              <a:t>.</a:t>
            </a:r>
            <a:endParaRPr lang="he-IL" sz="1100" dirty="0">
              <a:solidFill>
                <a:schemeClr val="bg1"/>
              </a:solidFill>
              <a:latin typeface="Arial"/>
              <a:cs typeface="Arial"/>
            </a:endParaRPr>
          </a:p>
          <a:p>
            <a:pPr algn="r" rtl="1">
              <a:lnSpc>
                <a:spcPts val="5049"/>
              </a:lnSpc>
            </a:pPr>
            <a:endParaRPr lang="he-IL" sz="3600" b="1" dirty="0">
              <a:solidFill>
                <a:schemeClr val="bg1"/>
              </a:solidFill>
              <a:latin typeface="Aharoni"/>
              <a:cs typeface="Aharoni"/>
            </a:endParaRPr>
          </a:p>
        </p:txBody>
      </p:sp>
      <p:sp>
        <p:nvSpPr>
          <p:cNvPr id="5" name="Text 1">
            <a:extLst>
              <a:ext uri="{FF2B5EF4-FFF2-40B4-BE49-F238E27FC236}">
                <a16:creationId xmlns:a16="http://schemas.microsoft.com/office/drawing/2014/main" id="{530B7582-F36A-B9C5-65A4-58157FCFFD90}"/>
              </a:ext>
            </a:extLst>
          </p:cNvPr>
          <p:cNvSpPr/>
          <p:nvPr/>
        </p:nvSpPr>
        <p:spPr>
          <a:xfrm>
            <a:off x="3181419" y="262595"/>
            <a:ext cx="7617857" cy="1282541"/>
          </a:xfrm>
          <a:prstGeom prst="rect">
            <a:avLst/>
          </a:prstGeom>
          <a:noFill/>
          <a:ln/>
        </p:spPr>
        <p:txBody>
          <a:bodyPr wrap="square" lIns="91440" tIns="45720" rIns="91440" bIns="45720" rtlCol="0" anchor="t"/>
          <a:lstStyle/>
          <a:p>
            <a:pPr algn="ctr">
              <a:lnSpc>
                <a:spcPts val="5049"/>
              </a:lnSpc>
            </a:pPr>
            <a:r>
              <a:rPr lang="he-IL" sz="3600" b="1" dirty="0">
                <a:solidFill>
                  <a:schemeClr val="bg1"/>
                </a:solidFill>
                <a:latin typeface="Aharoni"/>
                <a:cs typeface="Aharoni"/>
              </a:rPr>
              <a:t>אתגרים אשר עלו במהלך העבודה</a:t>
            </a:r>
            <a:endParaRPr lang="en-US" sz="3600" b="1">
              <a:solidFill>
                <a:schemeClr val="bg1"/>
              </a:solidFill>
              <a:cs typeface="Calibri"/>
            </a:endParaRPr>
          </a:p>
        </p:txBody>
      </p:sp>
    </p:spTree>
    <p:extLst>
      <p:ext uri="{BB962C8B-B14F-4D97-AF65-F5344CB8AC3E}">
        <p14:creationId xmlns:p14="http://schemas.microsoft.com/office/powerpoint/2010/main" val="1140529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78247" y="1710664"/>
            <a:ext cx="7415927" cy="1030982"/>
          </a:xfrm>
          <a:prstGeom prst="rect">
            <a:avLst/>
          </a:prstGeom>
          <a:noFill/>
          <a:ln/>
        </p:spPr>
        <p:txBody>
          <a:bodyPr wrap="square" lIns="91440" tIns="45720" rIns="91440" bIns="45720" rtlCol="0" anchor="t"/>
          <a:lstStyle/>
          <a:p>
            <a:pPr algn="ctr"/>
            <a:r>
              <a:rPr lang="he-IL" err="1">
                <a:solidFill>
                  <a:schemeClr val="bg1"/>
                </a:solidFill>
                <a:ea typeface="+mn-lt"/>
                <a:cs typeface="+mn-lt"/>
              </a:rPr>
              <a:t>Developer</a:t>
            </a:r>
            <a:r>
              <a:rPr lang="he-IL" dirty="0">
                <a:solidFill>
                  <a:schemeClr val="bg1"/>
                </a:solidFill>
                <a:ea typeface="+mn-lt"/>
                <a:cs typeface="+mn-lt"/>
              </a:rPr>
              <a:t> </a:t>
            </a:r>
            <a:r>
              <a:rPr lang="he-IL" err="1">
                <a:solidFill>
                  <a:schemeClr val="bg1"/>
                </a:solidFill>
                <a:ea typeface="+mn-lt"/>
                <a:cs typeface="+mn-lt"/>
              </a:rPr>
              <a:t>Documentation</a:t>
            </a:r>
            <a:r>
              <a:rPr lang="he-IL" dirty="0">
                <a:solidFill>
                  <a:schemeClr val="bg1"/>
                </a:solidFill>
                <a:ea typeface="+mn-lt"/>
                <a:cs typeface="+mn-lt"/>
              </a:rPr>
              <a:t>:</a:t>
            </a:r>
            <a:endParaRPr lang="en-US">
              <a:solidFill>
                <a:schemeClr val="bg1"/>
              </a:solidFill>
              <a:cs typeface="Calibri"/>
            </a:endParaRPr>
          </a:p>
          <a:p>
            <a:pPr algn="ctr"/>
            <a:r>
              <a:rPr lang="he-IL" dirty="0">
                <a:solidFill>
                  <a:schemeClr val="bg1"/>
                </a:solidFill>
                <a:ea typeface="+mn-lt"/>
                <a:cs typeface="+mn-lt"/>
                <a:hlinkClick r:id="rId5">
                  <a:extLst>
                    <a:ext uri="{A12FA001-AC4F-418D-AE19-62706E023703}">
                      <ahyp:hlinkClr xmlns:ahyp="http://schemas.microsoft.com/office/drawing/2018/hyperlinkcolor" val="tx"/>
                    </a:ext>
                  </a:extLst>
                </a:hlinkClick>
              </a:rPr>
              <a:t>https://docs.google.com/document/d/1AZNBhYLAvWG-RN4dyfBV_WJrlum4h-IuyAphDIDg-ZQ/edit#heading=h.gwmpjoljvsb4</a:t>
            </a:r>
            <a:endParaRPr lang="he-IL">
              <a:solidFill>
                <a:schemeClr val="bg1"/>
              </a:solidFill>
              <a:cs typeface="Arial"/>
            </a:endParaRPr>
          </a:p>
          <a:p>
            <a:pPr algn="ctr">
              <a:lnSpc>
                <a:spcPts val="5718"/>
              </a:lnSpc>
            </a:pPr>
            <a:endParaRPr lang="he-IL" dirty="0">
              <a:solidFill>
                <a:schemeClr val="bg1"/>
              </a:solidFill>
              <a:latin typeface="Aharoni"/>
              <a:cs typeface="Aharoni"/>
            </a:endParaRPr>
          </a:p>
        </p:txBody>
      </p:sp>
      <p:sp>
        <p:nvSpPr>
          <p:cNvPr id="6" name="Text 1">
            <a:extLst>
              <a:ext uri="{FF2B5EF4-FFF2-40B4-BE49-F238E27FC236}">
                <a16:creationId xmlns:a16="http://schemas.microsoft.com/office/drawing/2014/main" id="{E7313840-ED5F-BF20-98BB-3F27EB0C3C8C}"/>
              </a:ext>
            </a:extLst>
          </p:cNvPr>
          <p:cNvSpPr/>
          <p:nvPr/>
        </p:nvSpPr>
        <p:spPr>
          <a:xfrm>
            <a:off x="6145899" y="254842"/>
            <a:ext cx="7415927" cy="1452086"/>
          </a:xfrm>
          <a:prstGeom prst="rect">
            <a:avLst/>
          </a:prstGeom>
          <a:noFill/>
          <a:ln/>
        </p:spPr>
        <p:txBody>
          <a:bodyPr wrap="square" lIns="91440" tIns="45720" rIns="91440" bIns="45720" rtlCol="0" anchor="t"/>
          <a:lstStyle/>
          <a:p>
            <a:pPr algn="ctr">
              <a:lnSpc>
                <a:spcPts val="5718"/>
              </a:lnSpc>
            </a:pPr>
            <a:r>
              <a:rPr lang="he-IL" sz="4000" dirty="0">
                <a:solidFill>
                  <a:schemeClr val="bg1"/>
                </a:solidFill>
                <a:latin typeface="Aharoni"/>
                <a:cs typeface="Aharoni"/>
              </a:rPr>
              <a:t>קישור לתיק מתכנת</a:t>
            </a:r>
            <a:endParaRPr lang="en-US">
              <a:solidFill>
                <a:schemeClr val="bg1"/>
              </a:solidFill>
              <a:cs typeface="Calibri" panose="020F0502020204030204"/>
            </a:endParaRPr>
          </a:p>
        </p:txBody>
      </p:sp>
      <p:sp>
        <p:nvSpPr>
          <p:cNvPr id="7" name="Text 1">
            <a:extLst>
              <a:ext uri="{FF2B5EF4-FFF2-40B4-BE49-F238E27FC236}">
                <a16:creationId xmlns:a16="http://schemas.microsoft.com/office/drawing/2014/main" id="{FC75833E-6991-A2B3-D01F-B001657F78EF}"/>
              </a:ext>
            </a:extLst>
          </p:cNvPr>
          <p:cNvSpPr/>
          <p:nvPr/>
        </p:nvSpPr>
        <p:spPr>
          <a:xfrm>
            <a:off x="6506846" y="2745379"/>
            <a:ext cx="7415927" cy="1030982"/>
          </a:xfrm>
          <a:prstGeom prst="rect">
            <a:avLst/>
          </a:prstGeom>
          <a:noFill/>
          <a:ln/>
        </p:spPr>
        <p:txBody>
          <a:bodyPr wrap="square" lIns="91440" tIns="45720" rIns="91440" bIns="45720" rtlCol="0" anchor="t"/>
          <a:lstStyle/>
          <a:p>
            <a:pPr algn="ctr"/>
            <a:r>
              <a:rPr lang="he-IL" dirty="0" err="1">
                <a:solidFill>
                  <a:schemeClr val="bg1"/>
                </a:solidFill>
                <a:ea typeface="+mn-lt"/>
                <a:cs typeface="+mn-lt"/>
              </a:rPr>
              <a:t>User</a:t>
            </a:r>
            <a:r>
              <a:rPr lang="he-IL" dirty="0">
                <a:solidFill>
                  <a:schemeClr val="bg1"/>
                </a:solidFill>
                <a:ea typeface="+mn-lt"/>
                <a:cs typeface="+mn-lt"/>
              </a:rPr>
              <a:t> </a:t>
            </a:r>
            <a:r>
              <a:rPr lang="he-IL" dirty="0" err="1">
                <a:solidFill>
                  <a:schemeClr val="bg1"/>
                </a:solidFill>
                <a:ea typeface="+mn-lt"/>
                <a:cs typeface="+mn-lt"/>
              </a:rPr>
              <a:t>document</a:t>
            </a:r>
            <a:r>
              <a:rPr lang="he-IL" dirty="0">
                <a:solidFill>
                  <a:schemeClr val="bg1"/>
                </a:solidFill>
                <a:ea typeface="+mn-lt"/>
                <a:cs typeface="+mn-lt"/>
              </a:rPr>
              <a:t>:</a:t>
            </a:r>
            <a:endParaRPr lang="en-US" dirty="0">
              <a:solidFill>
                <a:schemeClr val="bg1"/>
              </a:solidFill>
              <a:ea typeface="+mn-lt"/>
              <a:cs typeface="+mn-lt"/>
            </a:endParaRPr>
          </a:p>
          <a:p>
            <a:pPr algn="ctr"/>
            <a:r>
              <a:rPr lang="he-IL" dirty="0">
                <a:solidFill>
                  <a:schemeClr val="bg1"/>
                </a:solidFill>
                <a:ea typeface="+mn-lt"/>
                <a:cs typeface="+mn-lt"/>
                <a:hlinkClick r:id="rId6"/>
              </a:rPr>
              <a:t>https://docs.google.com/document/d/1AwY9LVtrMJpIrz8a1R43zTYFWaXhiJdMyR5RHLrZA28/edit#heading=h.kfuf7um9ui21</a:t>
            </a:r>
            <a:endParaRPr lang="he-IL"/>
          </a:p>
          <a:p>
            <a:pPr algn="ctr"/>
            <a:endParaRPr lang="he-IL" dirty="0">
              <a:solidFill>
                <a:schemeClr val="bg1"/>
              </a:solidFill>
              <a:latin typeface="Calibri"/>
              <a:cs typeface="Calibri"/>
            </a:endParaRPr>
          </a:p>
        </p:txBody>
      </p:sp>
      <p:pic>
        <p:nvPicPr>
          <p:cNvPr id="8" name="Picture 7" descr="A screenshot of a computer code&#10;&#10;Description automatically generated">
            <a:extLst>
              <a:ext uri="{FF2B5EF4-FFF2-40B4-BE49-F238E27FC236}">
                <a16:creationId xmlns:a16="http://schemas.microsoft.com/office/drawing/2014/main" id="{840D8BEC-509F-33CD-C0BD-FF817E55C1CC}"/>
              </a:ext>
            </a:extLst>
          </p:cNvPr>
          <p:cNvPicPr>
            <a:picLocks noChangeAspect="1"/>
          </p:cNvPicPr>
          <p:nvPr/>
        </p:nvPicPr>
        <p:blipFill>
          <a:blip r:embed="rId7"/>
          <a:stretch>
            <a:fillRect/>
          </a:stretch>
        </p:blipFill>
        <p:spPr>
          <a:xfrm>
            <a:off x="5646070" y="4032334"/>
            <a:ext cx="8848725" cy="39909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24" name="Text 1">
            <a:extLst>
              <a:ext uri="{FF2B5EF4-FFF2-40B4-BE49-F238E27FC236}">
                <a16:creationId xmlns:a16="http://schemas.microsoft.com/office/drawing/2014/main" id="{29647B14-2D80-0A83-C8FD-5721B481A000}"/>
              </a:ext>
            </a:extLst>
          </p:cNvPr>
          <p:cNvSpPr/>
          <p:nvPr/>
        </p:nvSpPr>
        <p:spPr>
          <a:xfrm>
            <a:off x="209621" y="1537944"/>
            <a:ext cx="11167172" cy="4266371"/>
          </a:xfrm>
          <a:prstGeom prst="rect">
            <a:avLst/>
          </a:prstGeom>
          <a:noFill/>
          <a:ln/>
        </p:spPr>
        <p:txBody>
          <a:bodyPr wrap="square" lIns="91440" tIns="45720" rIns="91440" bIns="45720" rtlCol="0" anchor="t"/>
          <a:lstStyle/>
          <a:p>
            <a:pPr marL="342900" indent="-342900">
              <a:buAutoNum type="arabicPeriod"/>
            </a:pPr>
            <a:r>
              <a:rPr lang="he-IL" sz="1600" err="1">
                <a:solidFill>
                  <a:schemeClr val="bg1"/>
                </a:solidFill>
                <a:latin typeface="Arial"/>
                <a:cs typeface="Arial"/>
              </a:rPr>
              <a:t>Firebase</a:t>
            </a:r>
            <a:r>
              <a:rPr lang="he-IL" sz="1600" dirty="0">
                <a:solidFill>
                  <a:schemeClr val="bg1"/>
                </a:solidFill>
                <a:latin typeface="Arial"/>
                <a:cs typeface="Arial"/>
              </a:rPr>
              <a:t> (</a:t>
            </a:r>
            <a:r>
              <a:rPr lang="he-IL" sz="1600" err="1">
                <a:solidFill>
                  <a:schemeClr val="bg1"/>
                </a:solidFill>
                <a:latin typeface="Arial"/>
                <a:cs typeface="Arial"/>
              </a:rPr>
              <a:t>Google</a:t>
            </a:r>
            <a:r>
              <a:rPr lang="he-IL" sz="1600" dirty="0">
                <a:solidFill>
                  <a:schemeClr val="bg1"/>
                </a:solidFill>
                <a:latin typeface="Arial"/>
                <a:cs typeface="Arial"/>
              </a:rPr>
              <a:t> </a:t>
            </a:r>
            <a:r>
              <a:rPr lang="he-IL" sz="1600" err="1">
                <a:solidFill>
                  <a:schemeClr val="bg1"/>
                </a:solidFill>
                <a:latin typeface="Arial"/>
                <a:cs typeface="Arial"/>
              </a:rPr>
              <a:t>Cloud</a:t>
            </a:r>
            <a:r>
              <a:rPr lang="he-IL" sz="1600" dirty="0">
                <a:solidFill>
                  <a:schemeClr val="bg1"/>
                </a:solidFill>
                <a:latin typeface="Arial"/>
                <a:cs typeface="Arial"/>
              </a:rPr>
              <a:t>)</a:t>
            </a:r>
            <a:endParaRPr lang="en-US">
              <a:solidFill>
                <a:schemeClr val="bg1"/>
              </a:solidFill>
              <a:cs typeface="Calibri" panose="020F0502020204030204"/>
            </a:endParaRPr>
          </a:p>
          <a:p>
            <a:pPr marL="342900" indent="-342900">
              <a:buAutoNum type="arabicPeriod"/>
            </a:pPr>
            <a:r>
              <a:rPr lang="he-IL" sz="1600" err="1">
                <a:solidFill>
                  <a:schemeClr val="bg1"/>
                </a:solidFill>
                <a:latin typeface="Arial"/>
                <a:cs typeface="Arial"/>
              </a:rPr>
              <a:t>Python</a:t>
            </a:r>
            <a:r>
              <a:rPr lang="he-IL" sz="1600" dirty="0">
                <a:solidFill>
                  <a:schemeClr val="bg1"/>
                </a:solidFill>
                <a:latin typeface="Arial"/>
                <a:cs typeface="Arial"/>
              </a:rPr>
              <a:t> </a:t>
            </a:r>
            <a:r>
              <a:rPr lang="he-IL" sz="1600" err="1">
                <a:solidFill>
                  <a:schemeClr val="bg1"/>
                </a:solidFill>
                <a:latin typeface="Arial"/>
                <a:cs typeface="Arial"/>
              </a:rPr>
              <a:t>Offical</a:t>
            </a:r>
            <a:r>
              <a:rPr lang="he-IL" sz="1600" dirty="0">
                <a:solidFill>
                  <a:schemeClr val="bg1"/>
                </a:solidFill>
                <a:latin typeface="Arial"/>
                <a:cs typeface="Arial"/>
              </a:rPr>
              <a:t> </a:t>
            </a:r>
            <a:r>
              <a:rPr lang="he-IL" sz="1600" err="1">
                <a:solidFill>
                  <a:schemeClr val="bg1"/>
                </a:solidFill>
                <a:latin typeface="Arial"/>
                <a:cs typeface="Arial"/>
              </a:rPr>
              <a:t>Documentation</a:t>
            </a:r>
            <a:endParaRPr lang="he-IL" sz="1600">
              <a:solidFill>
                <a:schemeClr val="bg1"/>
              </a:solidFill>
              <a:latin typeface="Arial"/>
              <a:cs typeface="Arial"/>
            </a:endParaRPr>
          </a:p>
          <a:p>
            <a:pPr marL="342900" indent="-342900">
              <a:buAutoNum type="arabicPeriod"/>
            </a:pPr>
            <a:r>
              <a:rPr lang="he-IL" sz="1600" dirty="0">
                <a:solidFill>
                  <a:schemeClr val="bg1"/>
                </a:solidFill>
                <a:latin typeface="Arial"/>
                <a:cs typeface="Arial"/>
              </a:rPr>
              <a:t>NLTK ( </a:t>
            </a:r>
            <a:r>
              <a:rPr lang="he-IL" sz="1600" err="1">
                <a:solidFill>
                  <a:schemeClr val="bg1"/>
                </a:solidFill>
                <a:latin typeface="Arial"/>
                <a:cs typeface="Arial"/>
              </a:rPr>
              <a:t>Natural</a:t>
            </a:r>
            <a:r>
              <a:rPr lang="he-IL" sz="1600" dirty="0">
                <a:solidFill>
                  <a:schemeClr val="bg1"/>
                </a:solidFill>
                <a:latin typeface="Arial"/>
                <a:cs typeface="Arial"/>
              </a:rPr>
              <a:t> </a:t>
            </a:r>
            <a:r>
              <a:rPr lang="he-IL" sz="1600" err="1">
                <a:solidFill>
                  <a:schemeClr val="bg1"/>
                </a:solidFill>
                <a:latin typeface="Arial"/>
                <a:cs typeface="Arial"/>
              </a:rPr>
              <a:t>Language</a:t>
            </a:r>
            <a:r>
              <a:rPr lang="he-IL" sz="1600" dirty="0">
                <a:solidFill>
                  <a:schemeClr val="bg1"/>
                </a:solidFill>
                <a:latin typeface="Arial"/>
                <a:cs typeface="Arial"/>
              </a:rPr>
              <a:t> </a:t>
            </a:r>
            <a:r>
              <a:rPr lang="he-IL" sz="1600" err="1">
                <a:solidFill>
                  <a:schemeClr val="bg1"/>
                </a:solidFill>
                <a:latin typeface="Arial"/>
                <a:cs typeface="Arial"/>
              </a:rPr>
              <a:t>Toolkiot</a:t>
            </a:r>
            <a:r>
              <a:rPr lang="he-IL" sz="1600" dirty="0">
                <a:solidFill>
                  <a:schemeClr val="bg1"/>
                </a:solidFill>
                <a:latin typeface="Arial"/>
                <a:cs typeface="Arial"/>
              </a:rPr>
              <a:t>)</a:t>
            </a:r>
          </a:p>
          <a:p>
            <a:pPr marL="342900" indent="-342900">
              <a:buAutoNum type="arabicPeriod"/>
            </a:pPr>
            <a:r>
              <a:rPr lang="he-IL" sz="1600" err="1">
                <a:solidFill>
                  <a:schemeClr val="bg1"/>
                </a:solidFill>
                <a:latin typeface="Arial"/>
                <a:cs typeface="Arial"/>
              </a:rPr>
              <a:t>Matplotlib</a:t>
            </a:r>
            <a:endParaRPr lang="he-IL" sz="1600">
              <a:solidFill>
                <a:schemeClr val="bg1"/>
              </a:solidFill>
              <a:latin typeface="Arial"/>
              <a:cs typeface="Arial"/>
            </a:endParaRPr>
          </a:p>
          <a:p>
            <a:pPr marL="342900" indent="-342900">
              <a:buAutoNum type="arabicPeriod"/>
            </a:pPr>
            <a:r>
              <a:rPr lang="he-IL" sz="1600" err="1">
                <a:solidFill>
                  <a:schemeClr val="bg1"/>
                </a:solidFill>
                <a:latin typeface="Arial"/>
                <a:cs typeface="Arial"/>
              </a:rPr>
              <a:t>ReportLab</a:t>
            </a:r>
            <a:endParaRPr lang="he-IL" sz="1600">
              <a:solidFill>
                <a:schemeClr val="bg1"/>
              </a:solidFill>
              <a:latin typeface="Arial"/>
              <a:cs typeface="Arial"/>
            </a:endParaRPr>
          </a:p>
          <a:p>
            <a:pPr marL="342900" indent="-342900">
              <a:buAutoNum type="arabicPeriod"/>
            </a:pPr>
            <a:r>
              <a:rPr lang="he-IL" sz="1600" err="1">
                <a:solidFill>
                  <a:schemeClr val="bg1"/>
                </a:solidFill>
                <a:latin typeface="Arial"/>
                <a:cs typeface="Arial"/>
              </a:rPr>
              <a:t>Tailwind</a:t>
            </a:r>
            <a:r>
              <a:rPr lang="he-IL" sz="1600" dirty="0">
                <a:solidFill>
                  <a:schemeClr val="bg1"/>
                </a:solidFill>
                <a:latin typeface="Arial"/>
                <a:cs typeface="Arial"/>
              </a:rPr>
              <a:t> CSS</a:t>
            </a:r>
          </a:p>
          <a:p>
            <a:pPr marL="342900" indent="-342900">
              <a:buAutoNum type="arabicPeriod"/>
            </a:pPr>
            <a:r>
              <a:rPr lang="he-IL" sz="1600" err="1">
                <a:solidFill>
                  <a:schemeClr val="bg1"/>
                </a:solidFill>
                <a:latin typeface="Arial"/>
                <a:cs typeface="Arial"/>
              </a:rPr>
              <a:t>Google</a:t>
            </a:r>
            <a:r>
              <a:rPr lang="he-IL" sz="1600" dirty="0">
                <a:solidFill>
                  <a:schemeClr val="bg1"/>
                </a:solidFill>
                <a:latin typeface="Arial"/>
                <a:cs typeface="Arial"/>
              </a:rPr>
              <a:t> </a:t>
            </a:r>
            <a:r>
              <a:rPr lang="he-IL" sz="1600" err="1">
                <a:solidFill>
                  <a:schemeClr val="bg1"/>
                </a:solidFill>
                <a:latin typeface="Arial"/>
                <a:cs typeface="Arial"/>
              </a:rPr>
              <a:t>Collab</a:t>
            </a:r>
            <a:endParaRPr lang="he-IL" sz="1600">
              <a:solidFill>
                <a:schemeClr val="bg1"/>
              </a:solidFill>
              <a:latin typeface="Arial"/>
              <a:cs typeface="Arial"/>
            </a:endParaRPr>
          </a:p>
          <a:p>
            <a:pPr marL="342900" indent="-342900">
              <a:buAutoNum type="arabicPeriod"/>
            </a:pPr>
            <a:r>
              <a:rPr lang="he-IL" sz="1600" err="1">
                <a:solidFill>
                  <a:schemeClr val="bg1"/>
                </a:solidFill>
                <a:latin typeface="Arial"/>
                <a:cs typeface="Arial"/>
              </a:rPr>
              <a:t>ChatGPT</a:t>
            </a:r>
            <a:endParaRPr lang="he-IL" sz="1600">
              <a:solidFill>
                <a:schemeClr val="bg1"/>
              </a:solidFill>
              <a:latin typeface="Arial"/>
              <a:cs typeface="Arial"/>
            </a:endParaRPr>
          </a:p>
          <a:p>
            <a:pPr marL="342900" indent="-342900">
              <a:buAutoNum type="arabicPeriod"/>
            </a:pPr>
            <a:r>
              <a:rPr lang="he-IL" sz="1600" err="1">
                <a:solidFill>
                  <a:schemeClr val="bg1"/>
                </a:solidFill>
                <a:latin typeface="Arial"/>
                <a:cs typeface="Arial"/>
              </a:rPr>
              <a:t>Wikipeida</a:t>
            </a:r>
            <a:endParaRPr lang="he-IL" sz="1600">
              <a:solidFill>
                <a:schemeClr val="bg1"/>
              </a:solidFill>
              <a:latin typeface="Arial"/>
              <a:cs typeface="Arial"/>
            </a:endParaRPr>
          </a:p>
        </p:txBody>
      </p:sp>
      <p:sp>
        <p:nvSpPr>
          <p:cNvPr id="5" name="Text 1">
            <a:extLst>
              <a:ext uri="{FF2B5EF4-FFF2-40B4-BE49-F238E27FC236}">
                <a16:creationId xmlns:a16="http://schemas.microsoft.com/office/drawing/2014/main" id="{530B7582-F36A-B9C5-65A4-58157FCFFD90}"/>
              </a:ext>
            </a:extLst>
          </p:cNvPr>
          <p:cNvSpPr/>
          <p:nvPr/>
        </p:nvSpPr>
        <p:spPr>
          <a:xfrm>
            <a:off x="2976882" y="262595"/>
            <a:ext cx="7617857" cy="1282541"/>
          </a:xfrm>
          <a:prstGeom prst="rect">
            <a:avLst/>
          </a:prstGeom>
          <a:noFill/>
          <a:ln/>
        </p:spPr>
        <p:txBody>
          <a:bodyPr wrap="square" lIns="91440" tIns="45720" rIns="91440" bIns="45720" rtlCol="0" anchor="t"/>
          <a:lstStyle/>
          <a:p>
            <a:pPr algn="ctr">
              <a:lnSpc>
                <a:spcPts val="5049"/>
              </a:lnSpc>
            </a:pPr>
            <a:r>
              <a:rPr lang="he-IL" sz="4800" b="1" dirty="0">
                <a:solidFill>
                  <a:schemeClr val="bg1"/>
                </a:solidFill>
                <a:latin typeface="Aharoni"/>
                <a:cs typeface="Aharoni"/>
              </a:rPr>
              <a:t>מקורות</a:t>
            </a:r>
            <a:endParaRPr lang="en-US" sz="4800" b="1" dirty="0">
              <a:solidFill>
                <a:schemeClr val="bg1"/>
              </a:solidFill>
              <a:cs typeface="Calibri"/>
            </a:endParaRPr>
          </a:p>
        </p:txBody>
      </p:sp>
    </p:spTree>
    <p:extLst>
      <p:ext uri="{BB962C8B-B14F-4D97-AF65-F5344CB8AC3E}">
        <p14:creationId xmlns:p14="http://schemas.microsoft.com/office/powerpoint/2010/main" val="53059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262459" y="503967"/>
            <a:ext cx="8498768" cy="4128436"/>
          </a:xfrm>
          <a:prstGeom prst="rect">
            <a:avLst/>
          </a:prstGeom>
          <a:noFill/>
          <a:ln/>
        </p:spPr>
        <p:txBody>
          <a:bodyPr wrap="square" lIns="91440" tIns="45720" rIns="91440" bIns="45720" rtlCol="0" anchor="t"/>
          <a:lstStyle/>
          <a:p>
            <a:pPr>
              <a:lnSpc>
                <a:spcPts val="7890"/>
              </a:lnSpc>
            </a:pPr>
            <a:r>
              <a:rPr lang="en-US" sz="6300" b="1" dirty="0">
                <a:solidFill>
                  <a:srgbClr val="FFFFFF"/>
                </a:solidFill>
                <a:latin typeface="Nunito"/>
                <a:ea typeface="Nunito" pitchFamily="34" charset="-122"/>
                <a:cs typeface="Nunito" pitchFamily="34" charset="-120"/>
              </a:rPr>
              <a:t>Introduction to our </a:t>
            </a:r>
            <a:r>
              <a:rPr lang="en-US" sz="6300" b="1" dirty="0" err="1">
                <a:solidFill>
                  <a:srgbClr val="FFFFFF"/>
                </a:solidFill>
                <a:latin typeface="Nunito"/>
                <a:ea typeface="Nunito" pitchFamily="34" charset="-122"/>
                <a:cs typeface="Nunito" pitchFamily="34" charset="-120"/>
              </a:rPr>
              <a:t>OnShape</a:t>
            </a:r>
            <a:r>
              <a:rPr lang="en-US" sz="6300" b="1" dirty="0">
                <a:solidFill>
                  <a:srgbClr val="FFFFFF"/>
                </a:solidFill>
                <a:latin typeface="Nunito"/>
                <a:ea typeface="Nunito" pitchFamily="34" charset="-122"/>
                <a:cs typeface="Nunito" pitchFamily="34" charset="-120"/>
              </a:rPr>
              <a:t> Project Management System</a:t>
            </a:r>
            <a:endParaRPr lang="en-US" sz="6300" dirty="0">
              <a:latin typeface="Nunito"/>
            </a:endParaRPr>
          </a:p>
        </p:txBody>
      </p:sp>
      <p:sp>
        <p:nvSpPr>
          <p:cNvPr id="6" name="Text 2"/>
          <p:cNvSpPr/>
          <p:nvPr/>
        </p:nvSpPr>
        <p:spPr>
          <a:xfrm>
            <a:off x="864037" y="5159097"/>
            <a:ext cx="7415927" cy="158019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OnShape is a comprehensive project management system designed to streamline your workflows and enhance collaboration. It seamlessly integrates real-time data storage powered by Firebase, allowing you to effortlessly upload and manage your operations data.</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355082" y="222773"/>
            <a:ext cx="9298424" cy="726043"/>
          </a:xfrm>
          <a:prstGeom prst="rect">
            <a:avLst/>
          </a:prstGeom>
          <a:noFill/>
          <a:ln/>
        </p:spPr>
        <p:txBody>
          <a:bodyPr wrap="none" lIns="91440" tIns="45720" rIns="91440" bIns="45720" rtlCol="0" anchor="t"/>
          <a:lstStyle/>
          <a:p>
            <a:pPr>
              <a:lnSpc>
                <a:spcPts val="5718"/>
              </a:lnSpc>
            </a:pPr>
            <a:r>
              <a:rPr lang="en-US" sz="4550" b="1" dirty="0">
                <a:solidFill>
                  <a:srgbClr val="FFFFFF"/>
                </a:solidFill>
                <a:latin typeface="Nunito"/>
              </a:rPr>
              <a:t>Our system</a:t>
            </a:r>
            <a:endParaRPr lang="en-US" dirty="0"/>
          </a:p>
        </p:txBody>
      </p:sp>
      <p:pic>
        <p:nvPicPr>
          <p:cNvPr id="11" name="Picture 10" descr="A login screen with green box and blue text&#10;&#10;Description automatically generated">
            <a:extLst>
              <a:ext uri="{FF2B5EF4-FFF2-40B4-BE49-F238E27FC236}">
                <a16:creationId xmlns:a16="http://schemas.microsoft.com/office/drawing/2014/main" id="{BD5F7A83-50CB-5C3B-F8EE-8322371D0779}"/>
              </a:ext>
            </a:extLst>
          </p:cNvPr>
          <p:cNvPicPr>
            <a:picLocks noChangeAspect="1"/>
          </p:cNvPicPr>
          <p:nvPr/>
        </p:nvPicPr>
        <p:blipFill>
          <a:blip r:embed="rId4"/>
          <a:stretch>
            <a:fillRect/>
          </a:stretch>
        </p:blipFill>
        <p:spPr>
          <a:xfrm>
            <a:off x="350419" y="1660610"/>
            <a:ext cx="5242761" cy="2814889"/>
          </a:xfrm>
          <a:prstGeom prst="rect">
            <a:avLst/>
          </a:prstGeom>
        </p:spPr>
      </p:pic>
      <p:sp>
        <p:nvSpPr>
          <p:cNvPr id="12" name="Text 1">
            <a:extLst>
              <a:ext uri="{FF2B5EF4-FFF2-40B4-BE49-F238E27FC236}">
                <a16:creationId xmlns:a16="http://schemas.microsoft.com/office/drawing/2014/main" id="{C54D0D1A-A9B6-7D79-E6B9-E7A4391FF900}"/>
              </a:ext>
            </a:extLst>
          </p:cNvPr>
          <p:cNvSpPr/>
          <p:nvPr/>
        </p:nvSpPr>
        <p:spPr>
          <a:xfrm>
            <a:off x="355081" y="944667"/>
            <a:ext cx="3306699" cy="726043"/>
          </a:xfrm>
          <a:prstGeom prst="rect">
            <a:avLst/>
          </a:prstGeom>
          <a:noFill/>
          <a:ln/>
        </p:spPr>
        <p:txBody>
          <a:bodyPr wrap="none" lIns="91440" tIns="45720" rIns="91440" bIns="45720" rtlCol="0" anchor="t"/>
          <a:lstStyle/>
          <a:p>
            <a:pPr>
              <a:lnSpc>
                <a:spcPts val="5718"/>
              </a:lnSpc>
            </a:pPr>
            <a:r>
              <a:rPr lang="en-US" sz="4000" dirty="0">
                <a:solidFill>
                  <a:srgbClr val="FFFFFF"/>
                </a:solidFill>
                <a:latin typeface="Nunito"/>
              </a:rPr>
              <a:t>Homepage</a:t>
            </a:r>
            <a:endParaRPr lang="en-US" dirty="0"/>
          </a:p>
        </p:txBody>
      </p:sp>
      <p:pic>
        <p:nvPicPr>
          <p:cNvPr id="13" name="Picture 12" descr="A screenshot of a upload page&#10;&#10;Description automatically generated">
            <a:extLst>
              <a:ext uri="{FF2B5EF4-FFF2-40B4-BE49-F238E27FC236}">
                <a16:creationId xmlns:a16="http://schemas.microsoft.com/office/drawing/2014/main" id="{7EA947A0-0496-4023-034F-DCC008E4DA66}"/>
              </a:ext>
            </a:extLst>
          </p:cNvPr>
          <p:cNvPicPr>
            <a:picLocks noChangeAspect="1"/>
          </p:cNvPicPr>
          <p:nvPr/>
        </p:nvPicPr>
        <p:blipFill>
          <a:blip r:embed="rId5"/>
          <a:stretch>
            <a:fillRect/>
          </a:stretch>
        </p:blipFill>
        <p:spPr>
          <a:xfrm>
            <a:off x="8327342" y="1666842"/>
            <a:ext cx="4524375" cy="1876425"/>
          </a:xfrm>
          <a:prstGeom prst="rect">
            <a:avLst/>
          </a:prstGeom>
        </p:spPr>
      </p:pic>
      <p:sp>
        <p:nvSpPr>
          <p:cNvPr id="14" name="Text 1">
            <a:extLst>
              <a:ext uri="{FF2B5EF4-FFF2-40B4-BE49-F238E27FC236}">
                <a16:creationId xmlns:a16="http://schemas.microsoft.com/office/drawing/2014/main" id="{6BE73EE9-5B76-35CC-6EC6-0A7FD637E85D}"/>
              </a:ext>
            </a:extLst>
          </p:cNvPr>
          <p:cNvSpPr/>
          <p:nvPr/>
        </p:nvSpPr>
        <p:spPr>
          <a:xfrm>
            <a:off x="8324479" y="933649"/>
            <a:ext cx="3306699" cy="726043"/>
          </a:xfrm>
          <a:prstGeom prst="rect">
            <a:avLst/>
          </a:prstGeom>
          <a:noFill/>
          <a:ln/>
        </p:spPr>
        <p:txBody>
          <a:bodyPr wrap="none" lIns="91440" tIns="45720" rIns="91440" bIns="45720" rtlCol="0" anchor="t"/>
          <a:lstStyle/>
          <a:p>
            <a:pPr>
              <a:lnSpc>
                <a:spcPts val="5718"/>
              </a:lnSpc>
            </a:pPr>
            <a:r>
              <a:rPr lang="en-US" sz="4000" dirty="0">
                <a:solidFill>
                  <a:srgbClr val="FFFFFF"/>
                </a:solidFill>
                <a:latin typeface="Nunito"/>
              </a:rPr>
              <a:t>System</a:t>
            </a:r>
          </a:p>
        </p:txBody>
      </p:sp>
      <p:pic>
        <p:nvPicPr>
          <p:cNvPr id="15" name="Picture 14" descr="A screenshot of a computer&#10;&#10;Description automatically generated">
            <a:extLst>
              <a:ext uri="{FF2B5EF4-FFF2-40B4-BE49-F238E27FC236}">
                <a16:creationId xmlns:a16="http://schemas.microsoft.com/office/drawing/2014/main" id="{9758724C-9941-85FE-9817-8672BD669124}"/>
              </a:ext>
            </a:extLst>
          </p:cNvPr>
          <p:cNvPicPr>
            <a:picLocks noChangeAspect="1"/>
          </p:cNvPicPr>
          <p:nvPr/>
        </p:nvPicPr>
        <p:blipFill>
          <a:blip r:embed="rId6"/>
          <a:stretch>
            <a:fillRect/>
          </a:stretch>
        </p:blipFill>
        <p:spPr>
          <a:xfrm>
            <a:off x="354681" y="5189120"/>
            <a:ext cx="5667375" cy="2952750"/>
          </a:xfrm>
          <a:prstGeom prst="rect">
            <a:avLst/>
          </a:prstGeom>
        </p:spPr>
      </p:pic>
      <p:sp>
        <p:nvSpPr>
          <p:cNvPr id="18" name="Text 1">
            <a:extLst>
              <a:ext uri="{FF2B5EF4-FFF2-40B4-BE49-F238E27FC236}">
                <a16:creationId xmlns:a16="http://schemas.microsoft.com/office/drawing/2014/main" id="{C9C1261B-1DA1-56DB-E0F6-3ECB02CE3717}"/>
              </a:ext>
            </a:extLst>
          </p:cNvPr>
          <p:cNvSpPr/>
          <p:nvPr/>
        </p:nvSpPr>
        <p:spPr>
          <a:xfrm>
            <a:off x="8324478" y="4277412"/>
            <a:ext cx="3306699" cy="726043"/>
          </a:xfrm>
          <a:prstGeom prst="rect">
            <a:avLst/>
          </a:prstGeom>
          <a:noFill/>
          <a:ln/>
        </p:spPr>
        <p:txBody>
          <a:bodyPr wrap="none" lIns="91440" tIns="45720" rIns="91440" bIns="45720" rtlCol="0" anchor="t"/>
          <a:lstStyle/>
          <a:p>
            <a:pPr>
              <a:lnSpc>
                <a:spcPts val="5718"/>
              </a:lnSpc>
            </a:pPr>
            <a:r>
              <a:rPr lang="en-US" sz="4000" dirty="0">
                <a:solidFill>
                  <a:srgbClr val="FFFFFF"/>
                </a:solidFill>
                <a:latin typeface="Nunito"/>
              </a:rPr>
              <a:t>Chatbot</a:t>
            </a:r>
            <a:endParaRPr lang="en-US" dirty="0" err="1"/>
          </a:p>
        </p:txBody>
      </p:sp>
      <p:sp>
        <p:nvSpPr>
          <p:cNvPr id="19" name="Text 1">
            <a:extLst>
              <a:ext uri="{FF2B5EF4-FFF2-40B4-BE49-F238E27FC236}">
                <a16:creationId xmlns:a16="http://schemas.microsoft.com/office/drawing/2014/main" id="{E705E605-C857-2CE8-A2D5-02BA667B1413}"/>
              </a:ext>
            </a:extLst>
          </p:cNvPr>
          <p:cNvSpPr/>
          <p:nvPr/>
        </p:nvSpPr>
        <p:spPr>
          <a:xfrm>
            <a:off x="355079" y="4481950"/>
            <a:ext cx="3306699" cy="557601"/>
          </a:xfrm>
          <a:prstGeom prst="rect">
            <a:avLst/>
          </a:prstGeom>
          <a:noFill/>
          <a:ln/>
        </p:spPr>
        <p:txBody>
          <a:bodyPr wrap="none" lIns="91440" tIns="45720" rIns="91440" bIns="45720" rtlCol="0" anchor="t"/>
          <a:lstStyle/>
          <a:p>
            <a:pPr>
              <a:lnSpc>
                <a:spcPts val="5718"/>
              </a:lnSpc>
            </a:pPr>
            <a:r>
              <a:rPr lang="en-US" sz="4000" dirty="0">
                <a:solidFill>
                  <a:srgbClr val="FFFFFF"/>
                </a:solidFill>
                <a:latin typeface="Nunito"/>
              </a:rPr>
              <a:t>Search engine</a:t>
            </a:r>
          </a:p>
        </p:txBody>
      </p:sp>
      <p:pic>
        <p:nvPicPr>
          <p:cNvPr id="5" name="Picture 4" descr="A screenshot of a chat&#10;&#10;Description automatically generated">
            <a:extLst>
              <a:ext uri="{FF2B5EF4-FFF2-40B4-BE49-F238E27FC236}">
                <a16:creationId xmlns:a16="http://schemas.microsoft.com/office/drawing/2014/main" id="{920A8DF4-261C-D825-F793-835DF8CFEC52}"/>
              </a:ext>
            </a:extLst>
          </p:cNvPr>
          <p:cNvPicPr>
            <a:picLocks noChangeAspect="1"/>
          </p:cNvPicPr>
          <p:nvPr/>
        </p:nvPicPr>
        <p:blipFill>
          <a:blip r:embed="rId7"/>
          <a:stretch>
            <a:fillRect/>
          </a:stretch>
        </p:blipFill>
        <p:spPr>
          <a:xfrm>
            <a:off x="8436225" y="4999133"/>
            <a:ext cx="5866367" cy="3144858"/>
          </a:xfrm>
          <a:prstGeom prst="rect">
            <a:avLst/>
          </a:prstGeom>
        </p:spPr>
      </p:pic>
    </p:spTree>
    <p:extLst>
      <p:ext uri="{BB962C8B-B14F-4D97-AF65-F5344CB8AC3E}">
        <p14:creationId xmlns:p14="http://schemas.microsoft.com/office/powerpoint/2010/main" val="542834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59473" y="586665"/>
            <a:ext cx="7597854" cy="1299448"/>
          </a:xfrm>
          <a:prstGeom prst="rect">
            <a:avLst/>
          </a:prstGeom>
          <a:noFill/>
          <a:ln/>
        </p:spPr>
        <p:txBody>
          <a:bodyPr wrap="square" rtlCol="0" anchor="t"/>
          <a:lstStyle/>
          <a:p>
            <a:pPr marL="0" indent="0">
              <a:lnSpc>
                <a:spcPts val="5116"/>
              </a:lnSpc>
              <a:buNone/>
            </a:pPr>
            <a:r>
              <a:rPr lang="en-US" sz="4093" b="1" dirty="0">
                <a:solidFill>
                  <a:srgbClr val="FFFFFF"/>
                </a:solidFill>
                <a:latin typeface="Nunito" pitchFamily="34" charset="0"/>
                <a:ea typeface="Nunito" pitchFamily="34" charset="-122"/>
                <a:cs typeface="Nunito" pitchFamily="34" charset="-120"/>
              </a:rPr>
              <a:t>Uploading JSON Files for Operations Data</a:t>
            </a:r>
            <a:endParaRPr lang="en-US" sz="4093" dirty="0"/>
          </a:p>
        </p:txBody>
      </p:sp>
      <p:sp>
        <p:nvSpPr>
          <p:cNvPr id="6" name="Shape 2"/>
          <p:cNvSpPr/>
          <p:nvPr/>
        </p:nvSpPr>
        <p:spPr>
          <a:xfrm>
            <a:off x="6259473" y="2345631"/>
            <a:ext cx="496967" cy="496967"/>
          </a:xfrm>
          <a:prstGeom prst="roundRect">
            <a:avLst>
              <a:gd name="adj" fmla="val 66678"/>
            </a:avLst>
          </a:prstGeom>
          <a:solidFill>
            <a:srgbClr val="00002E"/>
          </a:solidFill>
          <a:ln w="22860">
            <a:solidFill>
              <a:srgbClr val="F2B42D"/>
            </a:solidFill>
            <a:prstDash val="solid"/>
          </a:ln>
        </p:spPr>
      </p:sp>
      <p:sp>
        <p:nvSpPr>
          <p:cNvPr id="7" name="Text 3"/>
          <p:cNvSpPr/>
          <p:nvPr/>
        </p:nvSpPr>
        <p:spPr>
          <a:xfrm>
            <a:off x="6414373" y="2438143"/>
            <a:ext cx="187047" cy="311825"/>
          </a:xfrm>
          <a:prstGeom prst="rect">
            <a:avLst/>
          </a:prstGeom>
          <a:noFill/>
          <a:ln/>
        </p:spPr>
        <p:txBody>
          <a:bodyPr wrap="none" rtlCol="0" anchor="t"/>
          <a:lstStyle/>
          <a:p>
            <a:pPr marL="0" indent="0" algn="ctr">
              <a:lnSpc>
                <a:spcPts val="2456"/>
              </a:lnSpc>
              <a:buNone/>
            </a:pPr>
            <a:r>
              <a:rPr lang="en-US" sz="2456" b="1" dirty="0">
                <a:solidFill>
                  <a:srgbClr val="FFFFFF"/>
                </a:solidFill>
                <a:latin typeface="Nunito" pitchFamily="34" charset="0"/>
                <a:ea typeface="Nunito" pitchFamily="34" charset="-122"/>
                <a:cs typeface="Nunito" pitchFamily="34" charset="-120"/>
              </a:rPr>
              <a:t>1</a:t>
            </a:r>
            <a:endParaRPr lang="en-US" sz="2456" dirty="0"/>
          </a:p>
        </p:txBody>
      </p:sp>
      <p:sp>
        <p:nvSpPr>
          <p:cNvPr id="8" name="Text 4"/>
          <p:cNvSpPr/>
          <p:nvPr/>
        </p:nvSpPr>
        <p:spPr>
          <a:xfrm>
            <a:off x="6929175" y="2345631"/>
            <a:ext cx="2939891" cy="324802"/>
          </a:xfrm>
          <a:prstGeom prst="rect">
            <a:avLst/>
          </a:prstGeom>
          <a:noFill/>
          <a:ln/>
        </p:spPr>
        <p:txBody>
          <a:bodyPr wrap="none" rtlCol="0" anchor="t"/>
          <a:lstStyle/>
          <a:p>
            <a:pPr marL="0" indent="0">
              <a:lnSpc>
                <a:spcPts val="2558"/>
              </a:lnSpc>
              <a:buNone/>
            </a:pPr>
            <a:r>
              <a:rPr lang="en-US" sz="2046" b="1" dirty="0">
                <a:solidFill>
                  <a:srgbClr val="FFFFFF"/>
                </a:solidFill>
                <a:latin typeface="Nunito" pitchFamily="34" charset="0"/>
                <a:ea typeface="Nunito" pitchFamily="34" charset="-122"/>
                <a:cs typeface="Nunito" pitchFamily="34" charset="-120"/>
              </a:rPr>
              <a:t>Streamlined Data Import</a:t>
            </a:r>
            <a:endParaRPr lang="en-US" sz="2046" dirty="0"/>
          </a:p>
        </p:txBody>
      </p:sp>
      <p:sp>
        <p:nvSpPr>
          <p:cNvPr id="9" name="Text 5"/>
          <p:cNvSpPr/>
          <p:nvPr/>
        </p:nvSpPr>
        <p:spPr>
          <a:xfrm>
            <a:off x="6977301" y="2839045"/>
            <a:ext cx="6880027" cy="706755"/>
          </a:xfrm>
          <a:prstGeom prst="rect">
            <a:avLst/>
          </a:prstGeom>
          <a:noFill/>
          <a:ln/>
        </p:spPr>
        <p:txBody>
          <a:bodyPr wrap="square" rtlCol="0" anchor="t"/>
          <a:lstStyle/>
          <a:p>
            <a:pPr marL="0" indent="0">
              <a:lnSpc>
                <a:spcPts val="2783"/>
              </a:lnSpc>
              <a:buNone/>
            </a:pPr>
            <a:r>
              <a:rPr lang="en-US" sz="1739" dirty="0">
                <a:solidFill>
                  <a:srgbClr val="FFFFFF"/>
                </a:solidFill>
                <a:latin typeface="PT Sans" pitchFamily="34" charset="0"/>
                <a:ea typeface="PT Sans" pitchFamily="34" charset="-122"/>
                <a:cs typeface="PT Sans" pitchFamily="34" charset="-120"/>
              </a:rPr>
              <a:t>OnShape allows you to easily upload JSON files containing your operations data, eliminating the need for manual data entry.</a:t>
            </a:r>
            <a:endParaRPr lang="en-US" sz="1739" dirty="0"/>
          </a:p>
        </p:txBody>
      </p:sp>
      <p:sp>
        <p:nvSpPr>
          <p:cNvPr id="10" name="Shape 6"/>
          <p:cNvSpPr/>
          <p:nvPr/>
        </p:nvSpPr>
        <p:spPr>
          <a:xfrm>
            <a:off x="6259473" y="3714355"/>
            <a:ext cx="496967" cy="496967"/>
          </a:xfrm>
          <a:prstGeom prst="roundRect">
            <a:avLst>
              <a:gd name="adj" fmla="val 66678"/>
            </a:avLst>
          </a:prstGeom>
          <a:solidFill>
            <a:srgbClr val="00002E"/>
          </a:solidFill>
          <a:ln w="22860">
            <a:solidFill>
              <a:srgbClr val="D7425E"/>
            </a:solidFill>
            <a:prstDash val="solid"/>
          </a:ln>
        </p:spPr>
      </p:sp>
      <p:sp>
        <p:nvSpPr>
          <p:cNvPr id="11" name="Text 7"/>
          <p:cNvSpPr/>
          <p:nvPr/>
        </p:nvSpPr>
        <p:spPr>
          <a:xfrm>
            <a:off x="6414373" y="3806867"/>
            <a:ext cx="187047" cy="311825"/>
          </a:xfrm>
          <a:prstGeom prst="rect">
            <a:avLst/>
          </a:prstGeom>
          <a:noFill/>
          <a:ln/>
        </p:spPr>
        <p:txBody>
          <a:bodyPr wrap="none" rtlCol="0" anchor="t"/>
          <a:lstStyle/>
          <a:p>
            <a:pPr marL="0" indent="0" algn="ctr">
              <a:lnSpc>
                <a:spcPts val="2456"/>
              </a:lnSpc>
              <a:buNone/>
            </a:pPr>
            <a:r>
              <a:rPr lang="en-US" sz="2456" b="1" dirty="0">
                <a:solidFill>
                  <a:srgbClr val="FFFFFF"/>
                </a:solidFill>
                <a:latin typeface="Nunito" pitchFamily="34" charset="0"/>
                <a:ea typeface="Nunito" pitchFamily="34" charset="-122"/>
                <a:cs typeface="Nunito" pitchFamily="34" charset="-120"/>
              </a:rPr>
              <a:t>2</a:t>
            </a:r>
            <a:endParaRPr lang="en-US" sz="2456" dirty="0"/>
          </a:p>
        </p:txBody>
      </p:sp>
      <p:sp>
        <p:nvSpPr>
          <p:cNvPr id="12" name="Text 8"/>
          <p:cNvSpPr/>
          <p:nvPr/>
        </p:nvSpPr>
        <p:spPr>
          <a:xfrm>
            <a:off x="6929175" y="3714355"/>
            <a:ext cx="2888933" cy="324802"/>
          </a:xfrm>
          <a:prstGeom prst="rect">
            <a:avLst/>
          </a:prstGeom>
          <a:noFill/>
          <a:ln/>
        </p:spPr>
        <p:txBody>
          <a:bodyPr wrap="none" rtlCol="0" anchor="t"/>
          <a:lstStyle/>
          <a:p>
            <a:pPr marL="0" indent="0">
              <a:lnSpc>
                <a:spcPts val="2558"/>
              </a:lnSpc>
              <a:buNone/>
            </a:pPr>
            <a:r>
              <a:rPr lang="en-US" sz="2046" b="1" dirty="0">
                <a:solidFill>
                  <a:srgbClr val="FFFFFF"/>
                </a:solidFill>
                <a:latin typeface="Nunito" pitchFamily="34" charset="0"/>
                <a:ea typeface="Nunito" pitchFamily="34" charset="-122"/>
                <a:cs typeface="Nunito" pitchFamily="34" charset="-120"/>
              </a:rPr>
              <a:t>Structured Data Storage</a:t>
            </a:r>
            <a:endParaRPr lang="en-US" sz="2046" dirty="0"/>
          </a:p>
        </p:txBody>
      </p:sp>
      <p:sp>
        <p:nvSpPr>
          <p:cNvPr id="13" name="Text 9"/>
          <p:cNvSpPr/>
          <p:nvPr/>
        </p:nvSpPr>
        <p:spPr>
          <a:xfrm>
            <a:off x="6977301" y="4123548"/>
            <a:ext cx="6880027" cy="706755"/>
          </a:xfrm>
          <a:prstGeom prst="rect">
            <a:avLst/>
          </a:prstGeom>
          <a:noFill/>
          <a:ln/>
        </p:spPr>
        <p:txBody>
          <a:bodyPr wrap="square" rtlCol="0" anchor="t"/>
          <a:lstStyle/>
          <a:p>
            <a:pPr marL="0" indent="0">
              <a:lnSpc>
                <a:spcPts val="2783"/>
              </a:lnSpc>
              <a:buNone/>
            </a:pPr>
            <a:r>
              <a:rPr lang="en-US" sz="1739" dirty="0">
                <a:solidFill>
                  <a:srgbClr val="FFFFFF"/>
                </a:solidFill>
                <a:latin typeface="PT Sans" pitchFamily="34" charset="0"/>
                <a:ea typeface="PT Sans" pitchFamily="34" charset="-122"/>
                <a:cs typeface="PT Sans" pitchFamily="34" charset="-120"/>
              </a:rPr>
              <a:t>The JSON format ensures your data is organized and structured, making it simple to manage and analyze.</a:t>
            </a:r>
            <a:endParaRPr lang="en-US" sz="1739" dirty="0"/>
          </a:p>
        </p:txBody>
      </p:sp>
      <p:sp>
        <p:nvSpPr>
          <p:cNvPr id="14" name="Shape 10"/>
          <p:cNvSpPr/>
          <p:nvPr/>
        </p:nvSpPr>
        <p:spPr>
          <a:xfrm>
            <a:off x="6259473" y="4974795"/>
            <a:ext cx="496967" cy="496967"/>
          </a:xfrm>
          <a:prstGeom prst="roundRect">
            <a:avLst>
              <a:gd name="adj" fmla="val 66678"/>
            </a:avLst>
          </a:prstGeom>
          <a:solidFill>
            <a:srgbClr val="00002E"/>
          </a:solidFill>
          <a:ln w="22860">
            <a:solidFill>
              <a:srgbClr val="DD785E"/>
            </a:solidFill>
            <a:prstDash val="solid"/>
          </a:ln>
        </p:spPr>
      </p:sp>
      <p:sp>
        <p:nvSpPr>
          <p:cNvPr id="15" name="Text 11"/>
          <p:cNvSpPr/>
          <p:nvPr/>
        </p:nvSpPr>
        <p:spPr>
          <a:xfrm>
            <a:off x="6414373" y="5067307"/>
            <a:ext cx="187047" cy="311825"/>
          </a:xfrm>
          <a:prstGeom prst="rect">
            <a:avLst/>
          </a:prstGeom>
          <a:noFill/>
          <a:ln/>
        </p:spPr>
        <p:txBody>
          <a:bodyPr wrap="none" rtlCol="0" anchor="t"/>
          <a:lstStyle/>
          <a:p>
            <a:pPr marL="0" indent="0" algn="ctr">
              <a:lnSpc>
                <a:spcPts val="2456"/>
              </a:lnSpc>
              <a:buNone/>
            </a:pPr>
            <a:r>
              <a:rPr lang="en-US" sz="2456" b="1" dirty="0">
                <a:solidFill>
                  <a:srgbClr val="FFFFFF"/>
                </a:solidFill>
                <a:latin typeface="Nunito" pitchFamily="34" charset="0"/>
                <a:ea typeface="Nunito" pitchFamily="34" charset="-122"/>
                <a:cs typeface="Nunito" pitchFamily="34" charset="-120"/>
              </a:rPr>
              <a:t>3</a:t>
            </a:r>
            <a:endParaRPr lang="en-US" sz="2456" dirty="0"/>
          </a:p>
        </p:txBody>
      </p:sp>
      <p:sp>
        <p:nvSpPr>
          <p:cNvPr id="16" name="Text 12"/>
          <p:cNvSpPr/>
          <p:nvPr/>
        </p:nvSpPr>
        <p:spPr>
          <a:xfrm>
            <a:off x="6977301" y="5059016"/>
            <a:ext cx="2598896" cy="324802"/>
          </a:xfrm>
          <a:prstGeom prst="rect">
            <a:avLst/>
          </a:prstGeom>
          <a:noFill/>
          <a:ln/>
        </p:spPr>
        <p:txBody>
          <a:bodyPr wrap="none" rtlCol="0" anchor="t"/>
          <a:lstStyle/>
          <a:p>
            <a:pPr marL="0" indent="0">
              <a:lnSpc>
                <a:spcPts val="2558"/>
              </a:lnSpc>
              <a:buNone/>
            </a:pPr>
            <a:r>
              <a:rPr lang="en-US" sz="2046" b="1" dirty="0">
                <a:solidFill>
                  <a:srgbClr val="FFFFFF"/>
                </a:solidFill>
                <a:latin typeface="Nunito" pitchFamily="34" charset="0"/>
                <a:ea typeface="Nunito" pitchFamily="34" charset="-122"/>
                <a:cs typeface="Nunito" pitchFamily="34" charset="-120"/>
              </a:rPr>
              <a:t>Flexible Integration</a:t>
            </a:r>
            <a:endParaRPr lang="en-US" sz="2046" dirty="0"/>
          </a:p>
        </p:txBody>
      </p:sp>
      <p:sp>
        <p:nvSpPr>
          <p:cNvPr id="17" name="Text 13"/>
          <p:cNvSpPr/>
          <p:nvPr/>
        </p:nvSpPr>
        <p:spPr>
          <a:xfrm>
            <a:off x="6977301" y="5480240"/>
            <a:ext cx="6880027" cy="706755"/>
          </a:xfrm>
          <a:prstGeom prst="rect">
            <a:avLst/>
          </a:prstGeom>
          <a:noFill/>
          <a:ln/>
        </p:spPr>
        <p:txBody>
          <a:bodyPr wrap="square" rtlCol="0" anchor="t"/>
          <a:lstStyle/>
          <a:p>
            <a:pPr marL="0" indent="0">
              <a:lnSpc>
                <a:spcPts val="2783"/>
              </a:lnSpc>
              <a:buNone/>
            </a:pPr>
            <a:r>
              <a:rPr lang="en-US" sz="1739" dirty="0">
                <a:solidFill>
                  <a:srgbClr val="FFFFFF"/>
                </a:solidFill>
                <a:latin typeface="PT Sans" pitchFamily="34" charset="0"/>
                <a:ea typeface="PT Sans" pitchFamily="34" charset="-122"/>
                <a:cs typeface="PT Sans" pitchFamily="34" charset="-120"/>
              </a:rPr>
              <a:t>OnShape's seamless integration with JSON data sources enables you to seamlessly incorporate your existing data into the platform.</a:t>
            </a:r>
            <a:endParaRPr lang="en-US" sz="1739" dirty="0"/>
          </a:p>
        </p:txBody>
      </p:sp>
      <p:pic>
        <p:nvPicPr>
          <p:cNvPr id="20" name="Picture 19" descr="A screenshot of a upload page&#10;&#10;Description automatically generated">
            <a:extLst>
              <a:ext uri="{FF2B5EF4-FFF2-40B4-BE49-F238E27FC236}">
                <a16:creationId xmlns:a16="http://schemas.microsoft.com/office/drawing/2014/main" id="{327B21D8-0875-B52B-46DE-97D054F6A865}"/>
              </a:ext>
            </a:extLst>
          </p:cNvPr>
          <p:cNvPicPr>
            <a:picLocks noChangeAspect="1"/>
          </p:cNvPicPr>
          <p:nvPr/>
        </p:nvPicPr>
        <p:blipFill>
          <a:blip r:embed="rId5"/>
          <a:stretch>
            <a:fillRect/>
          </a:stretch>
        </p:blipFill>
        <p:spPr>
          <a:xfrm>
            <a:off x="7603708" y="6389020"/>
            <a:ext cx="4524375" cy="18403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12079" y="398196"/>
            <a:ext cx="7668578" cy="1239917"/>
          </a:xfrm>
          <a:prstGeom prst="rect">
            <a:avLst/>
          </a:prstGeom>
          <a:noFill/>
          <a:ln/>
        </p:spPr>
        <p:txBody>
          <a:bodyPr wrap="square" rtlCol="0" anchor="t"/>
          <a:lstStyle/>
          <a:p>
            <a:pPr marL="0" indent="0">
              <a:lnSpc>
                <a:spcPts val="4881"/>
              </a:lnSpc>
              <a:buNone/>
            </a:pPr>
            <a:r>
              <a:rPr lang="en-US" sz="3905" b="1" dirty="0">
                <a:solidFill>
                  <a:srgbClr val="FFFFFF"/>
                </a:solidFill>
                <a:latin typeface="Nunito" pitchFamily="34" charset="0"/>
                <a:ea typeface="Nunito" pitchFamily="34" charset="-122"/>
                <a:cs typeface="Nunito" pitchFamily="34" charset="-120"/>
              </a:rPr>
              <a:t>Searching and Filtering the Database</a:t>
            </a:r>
            <a:endParaRPr lang="en-US" sz="3905" dirty="0"/>
          </a:p>
        </p:txBody>
      </p:sp>
      <p:sp>
        <p:nvSpPr>
          <p:cNvPr id="6" name="Shape 2"/>
          <p:cNvSpPr/>
          <p:nvPr/>
        </p:nvSpPr>
        <p:spPr>
          <a:xfrm>
            <a:off x="6212079" y="1749686"/>
            <a:ext cx="7668578" cy="1577935"/>
          </a:xfrm>
          <a:prstGeom prst="roundRect">
            <a:avLst>
              <a:gd name="adj" fmla="val 20037"/>
            </a:avLst>
          </a:prstGeom>
          <a:solidFill>
            <a:srgbClr val="00002E"/>
          </a:solidFill>
          <a:ln w="22860">
            <a:solidFill>
              <a:srgbClr val="F2B42D"/>
            </a:solidFill>
            <a:prstDash val="solid"/>
          </a:ln>
        </p:spPr>
      </p:sp>
      <p:sp>
        <p:nvSpPr>
          <p:cNvPr id="7" name="Text 3"/>
          <p:cNvSpPr/>
          <p:nvPr/>
        </p:nvSpPr>
        <p:spPr>
          <a:xfrm>
            <a:off x="6325365" y="1899066"/>
            <a:ext cx="2479715" cy="309920"/>
          </a:xfrm>
          <a:prstGeom prst="rect">
            <a:avLst/>
          </a:prstGeom>
          <a:noFill/>
          <a:ln/>
        </p:spPr>
        <p:txBody>
          <a:bodyPr wrap="none" rtlCol="0" anchor="t"/>
          <a:lstStyle/>
          <a:p>
            <a:pPr marL="0" indent="0">
              <a:lnSpc>
                <a:spcPts val="2441"/>
              </a:lnSpc>
              <a:buNone/>
            </a:pPr>
            <a:r>
              <a:rPr lang="en-US" sz="1953" b="1" dirty="0">
                <a:solidFill>
                  <a:srgbClr val="FFFFFF"/>
                </a:solidFill>
                <a:latin typeface="Nunito" pitchFamily="34" charset="0"/>
                <a:ea typeface="Nunito" pitchFamily="34" charset="-122"/>
                <a:cs typeface="Nunito" pitchFamily="34" charset="-120"/>
              </a:rPr>
              <a:t>Advanced Search</a:t>
            </a:r>
            <a:endParaRPr lang="en-US" sz="1953" dirty="0"/>
          </a:p>
        </p:txBody>
      </p:sp>
      <p:sp>
        <p:nvSpPr>
          <p:cNvPr id="8" name="Text 4"/>
          <p:cNvSpPr/>
          <p:nvPr/>
        </p:nvSpPr>
        <p:spPr>
          <a:xfrm>
            <a:off x="6325365" y="2431682"/>
            <a:ext cx="7201376" cy="674370"/>
          </a:xfrm>
          <a:prstGeom prst="rect">
            <a:avLst/>
          </a:prstGeom>
          <a:noFill/>
          <a:ln/>
        </p:spPr>
        <p:txBody>
          <a:bodyPr wrap="square" rtlCol="0" anchor="t"/>
          <a:lstStyle/>
          <a:p>
            <a:pPr marL="0" indent="0">
              <a:lnSpc>
                <a:spcPts val="2656"/>
              </a:lnSpc>
              <a:buNone/>
            </a:pPr>
            <a:r>
              <a:rPr lang="en-US" sz="1660" dirty="0">
                <a:solidFill>
                  <a:srgbClr val="FFFFFF"/>
                </a:solidFill>
                <a:latin typeface="PT Sans" pitchFamily="34" charset="0"/>
                <a:ea typeface="PT Sans" pitchFamily="34" charset="-122"/>
                <a:cs typeface="PT Sans" pitchFamily="34" charset="-120"/>
              </a:rPr>
              <a:t>OnShape's powerful search capabilities allow you to quickly locate specific project data, saving time and enhancing productivity.</a:t>
            </a:r>
            <a:endParaRPr lang="en-US" sz="1660" dirty="0"/>
          </a:p>
        </p:txBody>
      </p:sp>
      <p:sp>
        <p:nvSpPr>
          <p:cNvPr id="9" name="Shape 5"/>
          <p:cNvSpPr/>
          <p:nvPr/>
        </p:nvSpPr>
        <p:spPr>
          <a:xfrm>
            <a:off x="6212079" y="3538362"/>
            <a:ext cx="7668578" cy="1577935"/>
          </a:xfrm>
          <a:prstGeom prst="roundRect">
            <a:avLst>
              <a:gd name="adj" fmla="val 20037"/>
            </a:avLst>
          </a:prstGeom>
          <a:solidFill>
            <a:srgbClr val="00002E"/>
          </a:solidFill>
          <a:ln w="22860">
            <a:solidFill>
              <a:srgbClr val="D7425E"/>
            </a:solidFill>
            <a:prstDash val="solid"/>
          </a:ln>
        </p:spPr>
      </p:sp>
      <p:sp>
        <p:nvSpPr>
          <p:cNvPr id="10" name="Text 6"/>
          <p:cNvSpPr/>
          <p:nvPr/>
        </p:nvSpPr>
        <p:spPr>
          <a:xfrm>
            <a:off x="6433649" y="3699773"/>
            <a:ext cx="2540437" cy="309920"/>
          </a:xfrm>
          <a:prstGeom prst="rect">
            <a:avLst/>
          </a:prstGeom>
          <a:noFill/>
          <a:ln/>
        </p:spPr>
        <p:txBody>
          <a:bodyPr wrap="none" rtlCol="0" anchor="t"/>
          <a:lstStyle/>
          <a:p>
            <a:pPr marL="0" indent="0">
              <a:lnSpc>
                <a:spcPts val="2441"/>
              </a:lnSpc>
              <a:buNone/>
            </a:pPr>
            <a:r>
              <a:rPr lang="en-US" sz="1953" b="1" dirty="0">
                <a:solidFill>
                  <a:srgbClr val="FFFFFF"/>
                </a:solidFill>
                <a:latin typeface="Nunito" pitchFamily="34" charset="0"/>
                <a:ea typeface="Nunito" pitchFamily="34" charset="-122"/>
                <a:cs typeface="Nunito" pitchFamily="34" charset="-120"/>
              </a:rPr>
              <a:t>Sophisticated Filtering</a:t>
            </a:r>
            <a:endParaRPr lang="en-US" sz="1953" dirty="0"/>
          </a:p>
        </p:txBody>
      </p:sp>
      <p:sp>
        <p:nvSpPr>
          <p:cNvPr id="11" name="Text 7"/>
          <p:cNvSpPr/>
          <p:nvPr/>
        </p:nvSpPr>
        <p:spPr>
          <a:xfrm>
            <a:off x="6457712" y="4220358"/>
            <a:ext cx="7201376" cy="674370"/>
          </a:xfrm>
          <a:prstGeom prst="rect">
            <a:avLst/>
          </a:prstGeom>
          <a:noFill/>
          <a:ln/>
        </p:spPr>
        <p:txBody>
          <a:bodyPr wrap="square" rtlCol="0" anchor="t"/>
          <a:lstStyle/>
          <a:p>
            <a:pPr marL="0" indent="0">
              <a:lnSpc>
                <a:spcPts val="2656"/>
              </a:lnSpc>
              <a:buNone/>
            </a:pPr>
            <a:r>
              <a:rPr lang="en-US" sz="1660" dirty="0">
                <a:solidFill>
                  <a:srgbClr val="FFFFFF"/>
                </a:solidFill>
                <a:latin typeface="PT Sans" pitchFamily="34" charset="0"/>
                <a:ea typeface="PT Sans" pitchFamily="34" charset="-122"/>
                <a:cs typeface="PT Sans" pitchFamily="34" charset="-120"/>
              </a:rPr>
              <a:t>Easily filter your project data by various criteria, such as status, priority, or due date, to gain valuable insights.</a:t>
            </a:r>
            <a:endParaRPr lang="en-US" sz="1660" dirty="0"/>
          </a:p>
        </p:txBody>
      </p:sp>
      <p:sp>
        <p:nvSpPr>
          <p:cNvPr id="12" name="Shape 8"/>
          <p:cNvSpPr/>
          <p:nvPr/>
        </p:nvSpPr>
        <p:spPr>
          <a:xfrm>
            <a:off x="6212079" y="5339069"/>
            <a:ext cx="7668578" cy="1577935"/>
          </a:xfrm>
          <a:prstGeom prst="roundRect">
            <a:avLst>
              <a:gd name="adj" fmla="val 20037"/>
            </a:avLst>
          </a:prstGeom>
          <a:solidFill>
            <a:srgbClr val="00002E"/>
          </a:solidFill>
          <a:ln w="22860">
            <a:solidFill>
              <a:srgbClr val="DD785E"/>
            </a:solidFill>
            <a:prstDash val="solid"/>
          </a:ln>
        </p:spPr>
      </p:sp>
      <p:sp>
        <p:nvSpPr>
          <p:cNvPr id="13" name="Text 9"/>
          <p:cNvSpPr/>
          <p:nvPr/>
        </p:nvSpPr>
        <p:spPr>
          <a:xfrm>
            <a:off x="6457712" y="5560639"/>
            <a:ext cx="2479715" cy="309920"/>
          </a:xfrm>
          <a:prstGeom prst="rect">
            <a:avLst/>
          </a:prstGeom>
          <a:noFill/>
          <a:ln/>
        </p:spPr>
        <p:txBody>
          <a:bodyPr wrap="none" rtlCol="0" anchor="t"/>
          <a:lstStyle/>
          <a:p>
            <a:pPr marL="0" indent="0">
              <a:lnSpc>
                <a:spcPts val="2441"/>
              </a:lnSpc>
              <a:buNone/>
            </a:pPr>
            <a:r>
              <a:rPr lang="en-US" sz="1953" b="1" dirty="0">
                <a:solidFill>
                  <a:srgbClr val="FFFFFF"/>
                </a:solidFill>
                <a:latin typeface="Nunito" pitchFamily="34" charset="0"/>
                <a:ea typeface="Nunito" pitchFamily="34" charset="-122"/>
                <a:cs typeface="Nunito" pitchFamily="34" charset="-120"/>
              </a:rPr>
              <a:t>Customizable Views</a:t>
            </a:r>
            <a:endParaRPr lang="en-US" sz="1953" dirty="0"/>
          </a:p>
        </p:txBody>
      </p:sp>
      <p:sp>
        <p:nvSpPr>
          <p:cNvPr id="14" name="Text 10"/>
          <p:cNvSpPr/>
          <p:nvPr/>
        </p:nvSpPr>
        <p:spPr>
          <a:xfrm>
            <a:off x="6457712" y="5984971"/>
            <a:ext cx="7201376" cy="674370"/>
          </a:xfrm>
          <a:prstGeom prst="rect">
            <a:avLst/>
          </a:prstGeom>
          <a:noFill/>
          <a:ln/>
        </p:spPr>
        <p:txBody>
          <a:bodyPr wrap="square" rtlCol="0" anchor="t"/>
          <a:lstStyle/>
          <a:p>
            <a:pPr marL="0" indent="0">
              <a:lnSpc>
                <a:spcPts val="2656"/>
              </a:lnSpc>
              <a:buNone/>
            </a:pPr>
            <a:r>
              <a:rPr lang="en-US" sz="1660" dirty="0">
                <a:solidFill>
                  <a:srgbClr val="FFFFFF"/>
                </a:solidFill>
                <a:latin typeface="PT Sans" pitchFamily="34" charset="0"/>
                <a:ea typeface="PT Sans" pitchFamily="34" charset="-122"/>
                <a:cs typeface="PT Sans" pitchFamily="34" charset="-120"/>
              </a:rPr>
              <a:t>Tailor the database display to your preferences, ensuring you have the information you need at your fingertips.</a:t>
            </a:r>
            <a:endParaRPr lang="en-US" sz="166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1047" y="1701046"/>
            <a:ext cx="8250982" cy="4848893"/>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8640" y="10178"/>
            <a:ext cx="4281931" cy="82296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96826" y="1441574"/>
            <a:ext cx="5769962" cy="49063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1478" y="3191285"/>
            <a:ext cx="5226713" cy="4848890"/>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p:cNvSpPr/>
          <p:nvPr/>
        </p:nvSpPr>
        <p:spPr>
          <a:xfrm>
            <a:off x="794616" y="3434965"/>
            <a:ext cx="3650163" cy="3489362"/>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4800" b="1">
                <a:solidFill>
                  <a:srgbClr val="FFFFFF"/>
                </a:solidFill>
                <a:latin typeface="+mj-lt"/>
                <a:ea typeface="+mj-ea"/>
                <a:cs typeface="+mj-cs"/>
              </a:rPr>
              <a:t>Searching and Filtering the Database</a:t>
            </a:r>
            <a:endParaRPr lang="en-US" sz="4800">
              <a:solidFill>
                <a:srgbClr val="FFFFFF"/>
              </a:solidFill>
              <a:latin typeface="+mj-lt"/>
              <a:ea typeface="+mj-ea"/>
              <a:cs typeface="+mj-cs"/>
            </a:endParaRPr>
          </a:p>
        </p:txBody>
      </p:sp>
      <p:pic>
        <p:nvPicPr>
          <p:cNvPr id="4" name="Image 1" descr="preencoded.png"/>
          <p:cNvPicPr>
            <a:picLocks noChangeAspect="1"/>
          </p:cNvPicPr>
          <p:nvPr/>
        </p:nvPicPr>
        <p:blipFill>
          <a:blip r:embed="rId3"/>
          <a:stretch>
            <a:fillRect/>
          </a:stretch>
        </p:blipFill>
        <p:spPr>
          <a:xfrm>
            <a:off x="7427548" y="574455"/>
            <a:ext cx="2158793" cy="323414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7ED36DE-5F4E-ADFA-7859-6A1A6154993D}"/>
              </a:ext>
            </a:extLst>
          </p:cNvPr>
          <p:cNvPicPr>
            <a:picLocks noChangeAspect="1"/>
          </p:cNvPicPr>
          <p:nvPr/>
        </p:nvPicPr>
        <p:blipFill>
          <a:blip r:embed="rId4"/>
          <a:stretch>
            <a:fillRect/>
          </a:stretch>
        </p:blipFill>
        <p:spPr>
          <a:xfrm>
            <a:off x="6624276" y="4114800"/>
            <a:ext cx="6328851" cy="3464958"/>
          </a:xfrm>
          <a:prstGeom prst="rect">
            <a:avLst/>
          </a:prstGeom>
        </p:spPr>
      </p:pic>
    </p:spTree>
    <p:extLst>
      <p:ext uri="{BB962C8B-B14F-4D97-AF65-F5344CB8AC3E}">
        <p14:creationId xmlns:p14="http://schemas.microsoft.com/office/powerpoint/2010/main" val="64720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01953" y="765215"/>
            <a:ext cx="7912894" cy="1034653"/>
          </a:xfrm>
          <a:prstGeom prst="rect">
            <a:avLst/>
          </a:prstGeom>
          <a:noFill/>
          <a:ln/>
        </p:spPr>
        <p:txBody>
          <a:bodyPr wrap="square" rtlCol="0" anchor="t"/>
          <a:lstStyle/>
          <a:p>
            <a:pPr marL="0" indent="0">
              <a:lnSpc>
                <a:spcPts val="4073"/>
              </a:lnSpc>
              <a:buNone/>
            </a:pPr>
            <a:r>
              <a:rPr lang="en-US" sz="3259" b="1" dirty="0">
                <a:solidFill>
                  <a:srgbClr val="FFFFFF"/>
                </a:solidFill>
                <a:latin typeface="Nunito" pitchFamily="34" charset="0"/>
                <a:ea typeface="Nunito" pitchFamily="34" charset="-122"/>
                <a:cs typeface="Nunito" pitchFamily="34" charset="-120"/>
              </a:rPr>
              <a:t>Generating PDF Reports and Displaying Graphs</a:t>
            </a:r>
            <a:endParaRPr lang="en-US" sz="3259" dirty="0"/>
          </a:p>
        </p:txBody>
      </p:sp>
      <p:pic>
        <p:nvPicPr>
          <p:cNvPr id="6" name="Image 2" descr="preencoded.png"/>
          <p:cNvPicPr>
            <a:picLocks noChangeAspect="1"/>
          </p:cNvPicPr>
          <p:nvPr/>
        </p:nvPicPr>
        <p:blipFill>
          <a:blip r:embed="rId5"/>
          <a:stretch>
            <a:fillRect/>
          </a:stretch>
        </p:blipFill>
        <p:spPr>
          <a:xfrm>
            <a:off x="6101953" y="2063591"/>
            <a:ext cx="439698" cy="439698"/>
          </a:xfrm>
          <a:prstGeom prst="rect">
            <a:avLst/>
          </a:prstGeom>
        </p:spPr>
      </p:pic>
      <p:sp>
        <p:nvSpPr>
          <p:cNvPr id="7" name="Text 2"/>
          <p:cNvSpPr/>
          <p:nvPr/>
        </p:nvSpPr>
        <p:spPr>
          <a:xfrm>
            <a:off x="6101953" y="2679144"/>
            <a:ext cx="2069187" cy="258604"/>
          </a:xfrm>
          <a:prstGeom prst="rect">
            <a:avLst/>
          </a:prstGeom>
          <a:noFill/>
          <a:ln/>
        </p:spPr>
        <p:txBody>
          <a:bodyPr wrap="none" rtlCol="0" anchor="t"/>
          <a:lstStyle/>
          <a:p>
            <a:pPr marL="0" indent="0" algn="l">
              <a:lnSpc>
                <a:spcPts val="2037"/>
              </a:lnSpc>
              <a:buNone/>
            </a:pPr>
            <a:r>
              <a:rPr lang="en-US" sz="1629" b="1" dirty="0">
                <a:solidFill>
                  <a:srgbClr val="FFFFFF"/>
                </a:solidFill>
                <a:latin typeface="Nunito" pitchFamily="34" charset="0"/>
                <a:ea typeface="Nunito" pitchFamily="34" charset="-122"/>
                <a:cs typeface="Nunito" pitchFamily="34" charset="-120"/>
              </a:rPr>
              <a:t>PDF Reports</a:t>
            </a:r>
            <a:endParaRPr lang="en-US" sz="1629" dirty="0"/>
          </a:p>
        </p:txBody>
      </p:sp>
      <p:sp>
        <p:nvSpPr>
          <p:cNvPr id="8" name="Text 3"/>
          <p:cNvSpPr/>
          <p:nvPr/>
        </p:nvSpPr>
        <p:spPr>
          <a:xfrm>
            <a:off x="6101953" y="3043237"/>
            <a:ext cx="7912894" cy="281345"/>
          </a:xfrm>
          <a:prstGeom prst="rect">
            <a:avLst/>
          </a:prstGeom>
          <a:noFill/>
          <a:ln/>
        </p:spPr>
        <p:txBody>
          <a:bodyPr wrap="none" rtlCol="0" anchor="t"/>
          <a:lstStyle/>
          <a:p>
            <a:pPr marL="0" indent="0" algn="l">
              <a:lnSpc>
                <a:spcPts val="2216"/>
              </a:lnSpc>
              <a:buNone/>
            </a:pPr>
            <a:r>
              <a:rPr lang="en-US" sz="1385" dirty="0">
                <a:solidFill>
                  <a:srgbClr val="FFFFFF"/>
                </a:solidFill>
                <a:latin typeface="PT Sans" pitchFamily="34" charset="0"/>
                <a:ea typeface="PT Sans" pitchFamily="34" charset="-122"/>
                <a:cs typeface="PT Sans" pitchFamily="34" charset="-120"/>
              </a:rPr>
              <a:t>Quickly generate comprehensive PDF reports to share key project updates and insights with stakeholders.</a:t>
            </a:r>
            <a:endParaRPr lang="en-US" sz="1385" dirty="0"/>
          </a:p>
        </p:txBody>
      </p:sp>
      <p:pic>
        <p:nvPicPr>
          <p:cNvPr id="9" name="Image 3" descr="preencoded.png"/>
          <p:cNvPicPr>
            <a:picLocks noChangeAspect="1"/>
          </p:cNvPicPr>
          <p:nvPr/>
        </p:nvPicPr>
        <p:blipFill>
          <a:blip r:embed="rId6"/>
          <a:stretch>
            <a:fillRect/>
          </a:stretch>
        </p:blipFill>
        <p:spPr>
          <a:xfrm>
            <a:off x="6101953" y="3852148"/>
            <a:ext cx="439698" cy="439698"/>
          </a:xfrm>
          <a:prstGeom prst="rect">
            <a:avLst/>
          </a:prstGeom>
        </p:spPr>
      </p:pic>
      <p:sp>
        <p:nvSpPr>
          <p:cNvPr id="10" name="Text 4"/>
          <p:cNvSpPr/>
          <p:nvPr/>
        </p:nvSpPr>
        <p:spPr>
          <a:xfrm>
            <a:off x="6101953" y="4467701"/>
            <a:ext cx="2069187" cy="258604"/>
          </a:xfrm>
          <a:prstGeom prst="rect">
            <a:avLst/>
          </a:prstGeom>
          <a:noFill/>
          <a:ln/>
        </p:spPr>
        <p:txBody>
          <a:bodyPr wrap="none" rtlCol="0" anchor="t"/>
          <a:lstStyle/>
          <a:p>
            <a:pPr marL="0" indent="0" algn="l">
              <a:lnSpc>
                <a:spcPts val="2037"/>
              </a:lnSpc>
              <a:buNone/>
            </a:pPr>
            <a:r>
              <a:rPr lang="en-US" sz="1629" b="1" dirty="0">
                <a:solidFill>
                  <a:srgbClr val="FFFFFF"/>
                </a:solidFill>
                <a:latin typeface="Nunito" pitchFamily="34" charset="0"/>
                <a:ea typeface="Nunito" pitchFamily="34" charset="-122"/>
                <a:cs typeface="Nunito" pitchFamily="34" charset="-120"/>
              </a:rPr>
              <a:t>Data Visualization</a:t>
            </a:r>
            <a:endParaRPr lang="en-US" sz="1629" dirty="0"/>
          </a:p>
        </p:txBody>
      </p:sp>
      <p:sp>
        <p:nvSpPr>
          <p:cNvPr id="11" name="Text 5"/>
          <p:cNvSpPr/>
          <p:nvPr/>
        </p:nvSpPr>
        <p:spPr>
          <a:xfrm>
            <a:off x="6101953" y="4831794"/>
            <a:ext cx="7912894" cy="562689"/>
          </a:xfrm>
          <a:prstGeom prst="rect">
            <a:avLst/>
          </a:prstGeom>
          <a:noFill/>
          <a:ln/>
        </p:spPr>
        <p:txBody>
          <a:bodyPr wrap="square" rtlCol="0" anchor="t"/>
          <a:lstStyle/>
          <a:p>
            <a:pPr marL="0" indent="0" algn="l">
              <a:lnSpc>
                <a:spcPts val="2216"/>
              </a:lnSpc>
              <a:buNone/>
            </a:pPr>
            <a:r>
              <a:rPr lang="en-US" sz="1385" dirty="0">
                <a:solidFill>
                  <a:srgbClr val="FFFFFF"/>
                </a:solidFill>
                <a:latin typeface="PT Sans" pitchFamily="34" charset="0"/>
                <a:ea typeface="PT Sans" pitchFamily="34" charset="-122"/>
                <a:cs typeface="PT Sans" pitchFamily="34" charset="-120"/>
              </a:rPr>
              <a:t>Leverage OnShape's data visualization capabilities to create informative graphs and charts, providing a clear overview of your project's progress.</a:t>
            </a:r>
            <a:endParaRPr lang="en-US" sz="1385" dirty="0"/>
          </a:p>
        </p:txBody>
      </p:sp>
      <p:pic>
        <p:nvPicPr>
          <p:cNvPr id="12" name="Image 4" descr="preencoded.png"/>
          <p:cNvPicPr>
            <a:picLocks noChangeAspect="1"/>
          </p:cNvPicPr>
          <p:nvPr/>
        </p:nvPicPr>
        <p:blipFill>
          <a:blip r:embed="rId7"/>
          <a:stretch>
            <a:fillRect/>
          </a:stretch>
        </p:blipFill>
        <p:spPr>
          <a:xfrm>
            <a:off x="6101953" y="5922050"/>
            <a:ext cx="439698" cy="439698"/>
          </a:xfrm>
          <a:prstGeom prst="rect">
            <a:avLst/>
          </a:prstGeom>
        </p:spPr>
      </p:pic>
      <p:sp>
        <p:nvSpPr>
          <p:cNvPr id="13" name="Text 6"/>
          <p:cNvSpPr/>
          <p:nvPr/>
        </p:nvSpPr>
        <p:spPr>
          <a:xfrm>
            <a:off x="6101953" y="6537603"/>
            <a:ext cx="2069187" cy="258604"/>
          </a:xfrm>
          <a:prstGeom prst="rect">
            <a:avLst/>
          </a:prstGeom>
          <a:noFill/>
          <a:ln/>
        </p:spPr>
        <p:txBody>
          <a:bodyPr wrap="none" rtlCol="0" anchor="t"/>
          <a:lstStyle/>
          <a:p>
            <a:pPr marL="0" indent="0" algn="l">
              <a:lnSpc>
                <a:spcPts val="2037"/>
              </a:lnSpc>
              <a:buNone/>
            </a:pPr>
            <a:r>
              <a:rPr lang="en-US" sz="1629" b="1" dirty="0">
                <a:solidFill>
                  <a:srgbClr val="FFFFFF"/>
                </a:solidFill>
                <a:latin typeface="Nunito" pitchFamily="34" charset="0"/>
                <a:ea typeface="Nunito" pitchFamily="34" charset="-122"/>
                <a:cs typeface="Nunito" pitchFamily="34" charset="-120"/>
              </a:rPr>
              <a:t>Export Options</a:t>
            </a:r>
            <a:endParaRPr lang="en-US" sz="1629" dirty="0"/>
          </a:p>
        </p:txBody>
      </p:sp>
      <p:sp>
        <p:nvSpPr>
          <p:cNvPr id="14" name="Text 7"/>
          <p:cNvSpPr/>
          <p:nvPr/>
        </p:nvSpPr>
        <p:spPr>
          <a:xfrm>
            <a:off x="6101953" y="6901696"/>
            <a:ext cx="7912894" cy="562689"/>
          </a:xfrm>
          <a:prstGeom prst="rect">
            <a:avLst/>
          </a:prstGeom>
          <a:noFill/>
          <a:ln/>
        </p:spPr>
        <p:txBody>
          <a:bodyPr wrap="square" rtlCol="0" anchor="t"/>
          <a:lstStyle/>
          <a:p>
            <a:pPr marL="0" indent="0" algn="l">
              <a:lnSpc>
                <a:spcPts val="2216"/>
              </a:lnSpc>
              <a:buNone/>
            </a:pPr>
            <a:r>
              <a:rPr lang="en-US" sz="1385" dirty="0">
                <a:solidFill>
                  <a:srgbClr val="FFFFFF"/>
                </a:solidFill>
                <a:latin typeface="PT Sans" pitchFamily="34" charset="0"/>
                <a:ea typeface="PT Sans" pitchFamily="34" charset="-122"/>
                <a:cs typeface="PT Sans" pitchFamily="34" charset="-120"/>
              </a:rPr>
              <a:t>Export your data in various formats, including CSV and Excel, for further analysis and integration with other systems.</a:t>
            </a:r>
            <a:endParaRPr lang="en-US" sz="138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485009" y="192339"/>
            <a:ext cx="7152729" cy="1045669"/>
          </a:xfrm>
          <a:prstGeom prst="rect">
            <a:avLst/>
          </a:prstGeom>
          <a:noFill/>
          <a:ln/>
        </p:spPr>
        <p:txBody>
          <a:bodyPr wrap="square" lIns="91440" tIns="45720" rIns="91440" bIns="45720" rtlCol="0" anchor="t"/>
          <a:lstStyle/>
          <a:p>
            <a:pPr>
              <a:lnSpc>
                <a:spcPts val="4073"/>
              </a:lnSpc>
            </a:pPr>
            <a:r>
              <a:rPr lang="en-US" sz="3200" b="1" dirty="0">
                <a:solidFill>
                  <a:srgbClr val="FFFFFF"/>
                </a:solidFill>
                <a:latin typeface="Nunito"/>
                <a:ea typeface="Nunito" pitchFamily="34" charset="-122"/>
                <a:cs typeface="Nunito" pitchFamily="34" charset="-120"/>
              </a:rPr>
              <a:t>Generating PDF Reports and Graphs</a:t>
            </a:r>
            <a:endParaRPr lang="en-US" sz="3200" dirty="0" err="1">
              <a:cs typeface="Calibri"/>
            </a:endParaRPr>
          </a:p>
        </p:txBody>
      </p:sp>
      <p:pic>
        <p:nvPicPr>
          <p:cNvPr id="15" name="Picture 14" descr="A blue rectangular object with text&#10;&#10;Description automatically generated">
            <a:extLst>
              <a:ext uri="{FF2B5EF4-FFF2-40B4-BE49-F238E27FC236}">
                <a16:creationId xmlns:a16="http://schemas.microsoft.com/office/drawing/2014/main" id="{45400570-822F-6EF9-250A-D77845A2939E}"/>
              </a:ext>
            </a:extLst>
          </p:cNvPr>
          <p:cNvPicPr>
            <a:picLocks noChangeAspect="1"/>
          </p:cNvPicPr>
          <p:nvPr/>
        </p:nvPicPr>
        <p:blipFill>
          <a:blip r:embed="rId5"/>
          <a:stretch>
            <a:fillRect/>
          </a:stretch>
        </p:blipFill>
        <p:spPr>
          <a:xfrm>
            <a:off x="5572010" y="1235209"/>
            <a:ext cx="3486380" cy="3335471"/>
          </a:xfrm>
          <a:prstGeom prst="rect">
            <a:avLst/>
          </a:prstGeom>
        </p:spPr>
      </p:pic>
      <p:pic>
        <p:nvPicPr>
          <p:cNvPr id="16" name="Picture 15" descr="A graph of a bar&#10;&#10;Description automatically generated">
            <a:extLst>
              <a:ext uri="{FF2B5EF4-FFF2-40B4-BE49-F238E27FC236}">
                <a16:creationId xmlns:a16="http://schemas.microsoft.com/office/drawing/2014/main" id="{5BFF34AD-CD6F-9174-164D-BFE3F0896E4B}"/>
              </a:ext>
            </a:extLst>
          </p:cNvPr>
          <p:cNvPicPr>
            <a:picLocks noChangeAspect="1"/>
          </p:cNvPicPr>
          <p:nvPr/>
        </p:nvPicPr>
        <p:blipFill>
          <a:blip r:embed="rId6"/>
          <a:stretch>
            <a:fillRect/>
          </a:stretch>
        </p:blipFill>
        <p:spPr>
          <a:xfrm>
            <a:off x="9415635" y="1235495"/>
            <a:ext cx="4932115" cy="3334899"/>
          </a:xfrm>
          <a:prstGeom prst="rect">
            <a:avLst/>
          </a:prstGeom>
        </p:spPr>
      </p:pic>
      <p:pic>
        <p:nvPicPr>
          <p:cNvPr id="17" name="Picture 16" descr="A table with text and images&#10;&#10;Description automatically generated">
            <a:extLst>
              <a:ext uri="{FF2B5EF4-FFF2-40B4-BE49-F238E27FC236}">
                <a16:creationId xmlns:a16="http://schemas.microsoft.com/office/drawing/2014/main" id="{0DB84376-57DD-F5DB-6C09-A6C38787607C}"/>
              </a:ext>
            </a:extLst>
          </p:cNvPr>
          <p:cNvPicPr>
            <a:picLocks noChangeAspect="1"/>
          </p:cNvPicPr>
          <p:nvPr/>
        </p:nvPicPr>
        <p:blipFill>
          <a:blip r:embed="rId7"/>
          <a:stretch>
            <a:fillRect/>
          </a:stretch>
        </p:blipFill>
        <p:spPr>
          <a:xfrm>
            <a:off x="7667223" y="4996952"/>
            <a:ext cx="4628118" cy="2961931"/>
          </a:xfrm>
          <a:prstGeom prst="rect">
            <a:avLst/>
          </a:prstGeom>
        </p:spPr>
      </p:pic>
    </p:spTree>
    <p:extLst>
      <p:ext uri="{BB962C8B-B14F-4D97-AF65-F5344CB8AC3E}">
        <p14:creationId xmlns:p14="http://schemas.microsoft.com/office/powerpoint/2010/main" val="1462427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59473" y="586665"/>
            <a:ext cx="7597854" cy="481301"/>
          </a:xfrm>
          <a:prstGeom prst="rect">
            <a:avLst/>
          </a:prstGeom>
          <a:noFill/>
          <a:ln/>
        </p:spPr>
        <p:txBody>
          <a:bodyPr wrap="square" lIns="91440" tIns="45720" rIns="91440" bIns="45720" rtlCol="0" anchor="t"/>
          <a:lstStyle/>
          <a:p>
            <a:pPr marL="0" indent="0">
              <a:lnSpc>
                <a:spcPts val="5116"/>
              </a:lnSpc>
              <a:buNone/>
            </a:pPr>
            <a:r>
              <a:rPr lang="en-US" sz="4050" b="1" dirty="0" err="1">
                <a:solidFill>
                  <a:srgbClr val="FFFFFF"/>
                </a:solidFill>
                <a:latin typeface="Nunito"/>
              </a:rPr>
              <a:t>ChatBot</a:t>
            </a:r>
            <a:endParaRPr lang="en-US" dirty="0" err="1"/>
          </a:p>
        </p:txBody>
      </p:sp>
      <p:sp>
        <p:nvSpPr>
          <p:cNvPr id="8" name="Text 4"/>
          <p:cNvSpPr/>
          <p:nvPr/>
        </p:nvSpPr>
        <p:spPr>
          <a:xfrm>
            <a:off x="5653828" y="1455294"/>
            <a:ext cx="8534574" cy="1636243"/>
          </a:xfrm>
          <a:prstGeom prst="rect">
            <a:avLst/>
          </a:prstGeom>
          <a:noFill/>
          <a:ln/>
        </p:spPr>
        <p:txBody>
          <a:bodyPr wrap="none" lIns="91440" tIns="45720" rIns="91440" bIns="45720" rtlCol="0" anchor="t"/>
          <a:lstStyle/>
          <a:p>
            <a:pPr>
              <a:lnSpc>
                <a:spcPts val="2558"/>
              </a:lnSpc>
            </a:pPr>
            <a:endParaRPr lang="en-US" sz="1400" dirty="0">
              <a:solidFill>
                <a:schemeClr val="bg1"/>
              </a:solidFill>
              <a:ea typeface="Calibri"/>
              <a:cs typeface="Calibri"/>
            </a:endParaRPr>
          </a:p>
        </p:txBody>
      </p:sp>
      <p:pic>
        <p:nvPicPr>
          <p:cNvPr id="18" name="Picture 17" descr="A screenshot of a chat&#10;&#10;Description automatically generated">
            <a:extLst>
              <a:ext uri="{FF2B5EF4-FFF2-40B4-BE49-F238E27FC236}">
                <a16:creationId xmlns:a16="http://schemas.microsoft.com/office/drawing/2014/main" id="{F00829C8-DDD6-8E26-8A9C-CBD396AE0CC0}"/>
              </a:ext>
            </a:extLst>
          </p:cNvPr>
          <p:cNvPicPr>
            <a:picLocks noChangeAspect="1"/>
          </p:cNvPicPr>
          <p:nvPr/>
        </p:nvPicPr>
        <p:blipFill>
          <a:blip r:embed="rId5"/>
          <a:stretch>
            <a:fillRect/>
          </a:stretch>
        </p:blipFill>
        <p:spPr>
          <a:xfrm>
            <a:off x="5758363" y="3952626"/>
            <a:ext cx="8539915" cy="3440530"/>
          </a:xfrm>
          <a:prstGeom prst="rect">
            <a:avLst/>
          </a:prstGeom>
        </p:spPr>
      </p:pic>
      <p:sp>
        <p:nvSpPr>
          <p:cNvPr id="21" name="TextBox 20">
            <a:extLst>
              <a:ext uri="{FF2B5EF4-FFF2-40B4-BE49-F238E27FC236}">
                <a16:creationId xmlns:a16="http://schemas.microsoft.com/office/drawing/2014/main" id="{C436D465-4F04-3943-7284-92F0C2A5D695}"/>
              </a:ext>
            </a:extLst>
          </p:cNvPr>
          <p:cNvSpPr txBox="1"/>
          <p:nvPr/>
        </p:nvSpPr>
        <p:spPr>
          <a:xfrm>
            <a:off x="5763125" y="1900989"/>
            <a:ext cx="779646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sz="2000" dirty="0">
                <a:solidFill>
                  <a:srgbClr val="FFFFFF"/>
                </a:solidFill>
                <a:latin typeface="Calibri"/>
                <a:ea typeface="Segoe UI"/>
                <a:cs typeface="Segoe UI"/>
              </a:rPr>
              <a:t>The chatbot feature enables users to interact with the application by asking questions about the uploaded data.</a:t>
            </a:r>
            <a:r>
              <a:rPr lang="en-US" sz="2000" dirty="0">
                <a:latin typeface="Calibri"/>
                <a:ea typeface="Segoe UI"/>
                <a:cs typeface="Segoe UI"/>
              </a:rPr>
              <a:t>​</a:t>
            </a:r>
          </a:p>
          <a:p>
            <a:pPr rtl="0"/>
            <a:r>
              <a:rPr lang="en-US" sz="2000" dirty="0">
                <a:solidFill>
                  <a:srgbClr val="FFFFFF"/>
                </a:solidFill>
                <a:latin typeface="Calibri"/>
                <a:ea typeface="Segoe UI"/>
                <a:cs typeface="Segoe UI"/>
              </a:rPr>
              <a:t> It responds to specific commands, providing insights such as the most active user, total actions, and more.</a:t>
            </a:r>
            <a:r>
              <a:rPr lang="en-US" sz="2000" dirty="0">
                <a:latin typeface="Calibri"/>
                <a:ea typeface="Segoe UI"/>
                <a:cs typeface="Segoe UI"/>
              </a:rPr>
              <a:t>​</a:t>
            </a:r>
            <a:endParaRPr lang="en-US" sz="2000">
              <a:ea typeface="Calibri"/>
              <a:cs typeface="Calibri"/>
            </a:endParaRPr>
          </a:p>
        </p:txBody>
      </p:sp>
    </p:spTree>
    <p:extLst>
      <p:ext uri="{BB962C8B-B14F-4D97-AF65-F5344CB8AC3E}">
        <p14:creationId xmlns:p14="http://schemas.microsoft.com/office/powerpoint/2010/main" val="3592804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598</Words>
  <Application>Microsoft Office PowerPoint</Application>
  <PresentationFormat>מותאם אישית</PresentationFormat>
  <Paragraphs>85</Paragraphs>
  <Slides>17</Slides>
  <Notes>16</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17</vt:i4>
      </vt:variant>
    </vt:vector>
  </HeadingPairs>
  <TitlesOfParts>
    <vt:vector size="24" baseType="lpstr">
      <vt:lpstr>Aharoni</vt:lpstr>
      <vt:lpstr>Arial</vt:lpstr>
      <vt:lpstr>Calibri</vt:lpstr>
      <vt:lpstr>Calibri Light</vt:lpstr>
      <vt:lpstr>Nunito</vt:lpstr>
      <vt:lpstr>PT Sans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אניל סלאמה</cp:lastModifiedBy>
  <cp:revision>438</cp:revision>
  <dcterms:created xsi:type="dcterms:W3CDTF">2024-08-09T12:19:30Z</dcterms:created>
  <dcterms:modified xsi:type="dcterms:W3CDTF">2024-08-21T12:21:59Z</dcterms:modified>
</cp:coreProperties>
</file>